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60" r:id="rId2"/>
    <p:sldMasterId id="2147483814" r:id="rId3"/>
  </p:sldMasterIdLst>
  <p:notesMasterIdLst>
    <p:notesMasterId r:id="rId23"/>
  </p:notesMasterIdLst>
  <p:sldIdLst>
    <p:sldId id="259" r:id="rId4"/>
    <p:sldId id="262" r:id="rId5"/>
    <p:sldId id="264" r:id="rId6"/>
    <p:sldId id="268" r:id="rId7"/>
    <p:sldId id="274" r:id="rId8"/>
    <p:sldId id="267" r:id="rId9"/>
    <p:sldId id="269" r:id="rId10"/>
    <p:sldId id="263" r:id="rId11"/>
    <p:sldId id="266" r:id="rId12"/>
    <p:sldId id="265" r:id="rId13"/>
    <p:sldId id="278" r:id="rId14"/>
    <p:sldId id="270" r:id="rId15"/>
    <p:sldId id="275" r:id="rId16"/>
    <p:sldId id="272" r:id="rId17"/>
    <p:sldId id="276" r:id="rId18"/>
    <p:sldId id="277" r:id="rId19"/>
    <p:sldId id="271" r:id="rId20"/>
    <p:sldId id="279" r:id="rId21"/>
    <p:sldId id="25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4040"/>
    <a:srgbClr val="250440"/>
    <a:srgbClr val="0071A6"/>
    <a:srgbClr val="A9C199"/>
    <a:srgbClr val="A9CBD9"/>
    <a:srgbClr val="6A95A6"/>
    <a:srgbClr val="6C8C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467" autoAdjust="0"/>
  </p:normalViewPr>
  <p:slideViewPr>
    <p:cSldViewPr snapToGrid="0">
      <p:cViewPr varScale="1">
        <p:scale>
          <a:sx n="54" d="100"/>
          <a:sy n="54" d="100"/>
        </p:scale>
        <p:origin x="112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5F496C-BCEF-4273-890A-B25AB91E41B1}" type="datetimeFigureOut">
              <a:t>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12C3C6-33F3-48B0-B4C4-FDAFB6E50427}" type="slidenum">
              <a:t>‹#›</a:t>
            </a:fld>
            <a:endParaRPr lang="en-US"/>
          </a:p>
        </p:txBody>
      </p:sp>
    </p:spTree>
    <p:extLst>
      <p:ext uri="{BB962C8B-B14F-4D97-AF65-F5344CB8AC3E}">
        <p14:creationId xmlns:p14="http://schemas.microsoft.com/office/powerpoint/2010/main" val="1035536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a:buChar cha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A271FA40-CDFB-4EBA-9165-6777815A258D}" type="slidenum">
              <a:rPr lang="en-US" smtClean="0"/>
              <a:t>1</a:t>
            </a:fld>
            <a:endParaRPr lang="en-US"/>
          </a:p>
        </p:txBody>
      </p:sp>
    </p:spTree>
    <p:extLst>
      <p:ext uri="{BB962C8B-B14F-4D97-AF65-F5344CB8AC3E}">
        <p14:creationId xmlns:p14="http://schemas.microsoft.com/office/powerpoint/2010/main" val="4119107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8674B3-18D4-4911-883B-74358A7D08F3}" type="slidenum">
              <a:rPr lang="en-US" smtClean="0"/>
              <a:t>10</a:t>
            </a:fld>
            <a:endParaRPr lang="en-US"/>
          </a:p>
        </p:txBody>
      </p:sp>
    </p:spTree>
    <p:extLst>
      <p:ext uri="{BB962C8B-B14F-4D97-AF65-F5344CB8AC3E}">
        <p14:creationId xmlns:p14="http://schemas.microsoft.com/office/powerpoint/2010/main" val="1295268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8674B3-18D4-4911-883B-74358A7D08F3}" type="slidenum">
              <a:rPr lang="en-US" smtClean="0"/>
              <a:t>11</a:t>
            </a:fld>
            <a:endParaRPr lang="en-US"/>
          </a:p>
        </p:txBody>
      </p:sp>
    </p:spTree>
    <p:extLst>
      <p:ext uri="{BB962C8B-B14F-4D97-AF65-F5344CB8AC3E}">
        <p14:creationId xmlns:p14="http://schemas.microsoft.com/office/powerpoint/2010/main" val="2605190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8674B3-18D4-4911-883B-74358A7D08F3}" type="slidenum">
              <a:rPr lang="en-US" smtClean="0"/>
              <a:t>12</a:t>
            </a:fld>
            <a:endParaRPr lang="en-US"/>
          </a:p>
        </p:txBody>
      </p:sp>
    </p:spTree>
    <p:extLst>
      <p:ext uri="{BB962C8B-B14F-4D97-AF65-F5344CB8AC3E}">
        <p14:creationId xmlns:p14="http://schemas.microsoft.com/office/powerpoint/2010/main" val="1867084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8674B3-18D4-4911-883B-74358A7D08F3}" type="slidenum">
              <a:rPr lang="en-US" smtClean="0"/>
              <a:t>13</a:t>
            </a:fld>
            <a:endParaRPr lang="en-US"/>
          </a:p>
        </p:txBody>
      </p:sp>
    </p:spTree>
    <p:extLst>
      <p:ext uri="{BB962C8B-B14F-4D97-AF65-F5344CB8AC3E}">
        <p14:creationId xmlns:p14="http://schemas.microsoft.com/office/powerpoint/2010/main" val="2465318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8674B3-18D4-4911-883B-74358A7D08F3}" type="slidenum">
              <a:rPr lang="en-US" smtClean="0"/>
              <a:t>14</a:t>
            </a:fld>
            <a:endParaRPr lang="en-US"/>
          </a:p>
        </p:txBody>
      </p:sp>
    </p:spTree>
    <p:extLst>
      <p:ext uri="{BB962C8B-B14F-4D97-AF65-F5344CB8AC3E}">
        <p14:creationId xmlns:p14="http://schemas.microsoft.com/office/powerpoint/2010/main" val="2782902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8674B3-18D4-4911-883B-74358A7D08F3}" type="slidenum">
              <a:rPr lang="en-US" smtClean="0"/>
              <a:t>15</a:t>
            </a:fld>
            <a:endParaRPr lang="en-US"/>
          </a:p>
        </p:txBody>
      </p:sp>
    </p:spTree>
    <p:extLst>
      <p:ext uri="{BB962C8B-B14F-4D97-AF65-F5344CB8AC3E}">
        <p14:creationId xmlns:p14="http://schemas.microsoft.com/office/powerpoint/2010/main" val="29139769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8674B3-18D4-4911-883B-74358A7D08F3}" type="slidenum">
              <a:rPr lang="en-US" smtClean="0"/>
              <a:t>16</a:t>
            </a:fld>
            <a:endParaRPr lang="en-US"/>
          </a:p>
        </p:txBody>
      </p:sp>
    </p:spTree>
    <p:extLst>
      <p:ext uri="{BB962C8B-B14F-4D97-AF65-F5344CB8AC3E}">
        <p14:creationId xmlns:p14="http://schemas.microsoft.com/office/powerpoint/2010/main" val="497291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8674B3-18D4-4911-883B-74358A7D08F3}" type="slidenum">
              <a:rPr lang="en-US" smtClean="0"/>
              <a:t>17</a:t>
            </a:fld>
            <a:endParaRPr lang="en-US"/>
          </a:p>
        </p:txBody>
      </p:sp>
    </p:spTree>
    <p:extLst>
      <p:ext uri="{BB962C8B-B14F-4D97-AF65-F5344CB8AC3E}">
        <p14:creationId xmlns:p14="http://schemas.microsoft.com/office/powerpoint/2010/main" val="4014240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8674B3-18D4-4911-883B-74358A7D08F3}" type="slidenum">
              <a:rPr lang="en-US" smtClean="0"/>
              <a:t>18</a:t>
            </a:fld>
            <a:endParaRPr lang="en-US"/>
          </a:p>
        </p:txBody>
      </p:sp>
    </p:spTree>
    <p:extLst>
      <p:ext uri="{BB962C8B-B14F-4D97-AF65-F5344CB8AC3E}">
        <p14:creationId xmlns:p14="http://schemas.microsoft.com/office/powerpoint/2010/main" val="3509017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A271FA40-CDFB-4EBA-9165-6777815A258D}" type="slidenum">
              <a:rPr lang="en-US" smtClean="0"/>
              <a:t>19</a:t>
            </a:fld>
            <a:endParaRPr lang="en-US"/>
          </a:p>
        </p:txBody>
      </p:sp>
    </p:spTree>
    <p:extLst>
      <p:ext uri="{BB962C8B-B14F-4D97-AF65-F5344CB8AC3E}">
        <p14:creationId xmlns:p14="http://schemas.microsoft.com/office/powerpoint/2010/main" val="2551053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278674B3-18D4-4911-883B-74358A7D08F3}" type="slidenum">
              <a:rPr lang="en-US" smtClean="0"/>
              <a:t>2</a:t>
            </a:fld>
            <a:endParaRPr lang="en-US"/>
          </a:p>
        </p:txBody>
      </p:sp>
    </p:spTree>
    <p:extLst>
      <p:ext uri="{BB962C8B-B14F-4D97-AF65-F5344CB8AC3E}">
        <p14:creationId xmlns:p14="http://schemas.microsoft.com/office/powerpoint/2010/main" val="3134960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278674B3-18D4-4911-883B-74358A7D08F3}" type="slidenum">
              <a:rPr lang="en-US" smtClean="0"/>
              <a:t>3</a:t>
            </a:fld>
            <a:endParaRPr lang="en-US"/>
          </a:p>
        </p:txBody>
      </p:sp>
    </p:spTree>
    <p:extLst>
      <p:ext uri="{BB962C8B-B14F-4D97-AF65-F5344CB8AC3E}">
        <p14:creationId xmlns:p14="http://schemas.microsoft.com/office/powerpoint/2010/main" val="343907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278674B3-18D4-4911-883B-74358A7D08F3}" type="slidenum">
              <a:rPr lang="en-US" smtClean="0"/>
              <a:t>4</a:t>
            </a:fld>
            <a:endParaRPr lang="en-US"/>
          </a:p>
        </p:txBody>
      </p:sp>
    </p:spTree>
    <p:extLst>
      <p:ext uri="{BB962C8B-B14F-4D97-AF65-F5344CB8AC3E}">
        <p14:creationId xmlns:p14="http://schemas.microsoft.com/office/powerpoint/2010/main" val="760874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278674B3-18D4-4911-883B-74358A7D08F3}" type="slidenum">
              <a:rPr lang="en-US" smtClean="0"/>
              <a:t>5</a:t>
            </a:fld>
            <a:endParaRPr lang="en-US"/>
          </a:p>
        </p:txBody>
      </p:sp>
    </p:spTree>
    <p:extLst>
      <p:ext uri="{BB962C8B-B14F-4D97-AF65-F5344CB8AC3E}">
        <p14:creationId xmlns:p14="http://schemas.microsoft.com/office/powerpoint/2010/main" val="232181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8674B3-18D4-4911-883B-74358A7D08F3}" type="slidenum">
              <a:rPr lang="en-US" smtClean="0"/>
              <a:t>6</a:t>
            </a:fld>
            <a:endParaRPr lang="en-US"/>
          </a:p>
        </p:txBody>
      </p:sp>
    </p:spTree>
    <p:extLst>
      <p:ext uri="{BB962C8B-B14F-4D97-AF65-F5344CB8AC3E}">
        <p14:creationId xmlns:p14="http://schemas.microsoft.com/office/powerpoint/2010/main" val="522845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8674B3-18D4-4911-883B-74358A7D08F3}" type="slidenum">
              <a:rPr lang="en-US" smtClean="0"/>
              <a:t>7</a:t>
            </a:fld>
            <a:endParaRPr lang="en-US"/>
          </a:p>
        </p:txBody>
      </p:sp>
    </p:spTree>
    <p:extLst>
      <p:ext uri="{BB962C8B-B14F-4D97-AF65-F5344CB8AC3E}">
        <p14:creationId xmlns:p14="http://schemas.microsoft.com/office/powerpoint/2010/main" val="2907979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8674B3-18D4-4911-883B-74358A7D08F3}" type="slidenum">
              <a:rPr lang="en-US" smtClean="0"/>
              <a:t>8</a:t>
            </a:fld>
            <a:endParaRPr lang="en-US"/>
          </a:p>
        </p:txBody>
      </p:sp>
    </p:spTree>
    <p:extLst>
      <p:ext uri="{BB962C8B-B14F-4D97-AF65-F5344CB8AC3E}">
        <p14:creationId xmlns:p14="http://schemas.microsoft.com/office/powerpoint/2010/main" val="3032332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8674B3-18D4-4911-883B-74358A7D08F3}" type="slidenum">
              <a:rPr lang="en-US" smtClean="0"/>
              <a:t>9</a:t>
            </a:fld>
            <a:endParaRPr lang="en-US"/>
          </a:p>
        </p:txBody>
      </p:sp>
    </p:spTree>
    <p:extLst>
      <p:ext uri="{BB962C8B-B14F-4D97-AF65-F5344CB8AC3E}">
        <p14:creationId xmlns:p14="http://schemas.microsoft.com/office/powerpoint/2010/main" val="1001947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677F9-DB77-4DDE-A491-B10BB7FC20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B0E6FE-7525-4CF4-A146-5C8FD45A73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14EBBF-7592-4DCC-BDDE-F6BDE8E3950D}"/>
              </a:ext>
            </a:extLst>
          </p:cNvPr>
          <p:cNvSpPr>
            <a:spLocks noGrp="1"/>
          </p:cNvSpPr>
          <p:nvPr>
            <p:ph type="dt" sz="half" idx="10"/>
          </p:nvPr>
        </p:nvSpPr>
        <p:spPr/>
        <p:txBody>
          <a:bodyPr/>
          <a:lstStyle/>
          <a:p>
            <a:fld id="{F9298BAA-A7AA-47B5-9945-83C1BFBD2116}" type="datetimeFigureOut">
              <a:rPr lang="en-US" smtClean="0"/>
              <a:t>11/7/2023</a:t>
            </a:fld>
            <a:endParaRPr lang="en-US"/>
          </a:p>
        </p:txBody>
      </p:sp>
      <p:sp>
        <p:nvSpPr>
          <p:cNvPr id="5" name="Footer Placeholder 4">
            <a:extLst>
              <a:ext uri="{FF2B5EF4-FFF2-40B4-BE49-F238E27FC236}">
                <a16:creationId xmlns:a16="http://schemas.microsoft.com/office/drawing/2014/main" id="{7ACC512B-B410-4BD4-B48B-B80DD44A3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9BE54B-113F-40AF-A8A4-EE37C106EDCE}"/>
              </a:ext>
            </a:extLst>
          </p:cNvPr>
          <p:cNvSpPr>
            <a:spLocks noGrp="1"/>
          </p:cNvSpPr>
          <p:nvPr>
            <p:ph type="sldNum" sz="quarter" idx="12"/>
          </p:nvPr>
        </p:nvSpPr>
        <p:spPr/>
        <p:txBody>
          <a:bodyPr/>
          <a:lstStyle/>
          <a:p>
            <a:fld id="{51BFC045-32FB-4DEE-AB85-FF93A21E8387}" type="slidenum">
              <a:rPr lang="en-US" smtClean="0"/>
              <a:t>‹#›</a:t>
            </a:fld>
            <a:endParaRPr lang="en-US"/>
          </a:p>
        </p:txBody>
      </p:sp>
    </p:spTree>
    <p:extLst>
      <p:ext uri="{BB962C8B-B14F-4D97-AF65-F5344CB8AC3E}">
        <p14:creationId xmlns:p14="http://schemas.microsoft.com/office/powerpoint/2010/main" val="480902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6EB51-759B-41F1-80D1-1C591EB797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C857FC-CF74-495F-9CCA-F9301B9C5A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FDE167-0823-4E78-B48F-39E59D052DCE}"/>
              </a:ext>
            </a:extLst>
          </p:cNvPr>
          <p:cNvSpPr>
            <a:spLocks noGrp="1"/>
          </p:cNvSpPr>
          <p:nvPr>
            <p:ph type="dt" sz="half" idx="10"/>
          </p:nvPr>
        </p:nvSpPr>
        <p:spPr/>
        <p:txBody>
          <a:bodyPr/>
          <a:lstStyle/>
          <a:p>
            <a:fld id="{F9298BAA-A7AA-47B5-9945-83C1BFBD2116}" type="datetimeFigureOut">
              <a:rPr lang="en-US" smtClean="0"/>
              <a:t>11/7/2023</a:t>
            </a:fld>
            <a:endParaRPr lang="en-US"/>
          </a:p>
        </p:txBody>
      </p:sp>
      <p:sp>
        <p:nvSpPr>
          <p:cNvPr id="5" name="Footer Placeholder 4">
            <a:extLst>
              <a:ext uri="{FF2B5EF4-FFF2-40B4-BE49-F238E27FC236}">
                <a16:creationId xmlns:a16="http://schemas.microsoft.com/office/drawing/2014/main" id="{ECF0CDE2-6004-4A02-968A-6BAD9ECB96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DAAE30-0436-4F31-A90F-B9658845B75E}"/>
              </a:ext>
            </a:extLst>
          </p:cNvPr>
          <p:cNvSpPr>
            <a:spLocks noGrp="1"/>
          </p:cNvSpPr>
          <p:nvPr>
            <p:ph type="sldNum" sz="quarter" idx="12"/>
          </p:nvPr>
        </p:nvSpPr>
        <p:spPr/>
        <p:txBody>
          <a:bodyPr/>
          <a:lstStyle/>
          <a:p>
            <a:fld id="{51BFC045-32FB-4DEE-AB85-FF93A21E8387}" type="slidenum">
              <a:rPr lang="en-US" smtClean="0"/>
              <a:t>‹#›</a:t>
            </a:fld>
            <a:endParaRPr lang="en-US"/>
          </a:p>
        </p:txBody>
      </p:sp>
    </p:spTree>
    <p:extLst>
      <p:ext uri="{BB962C8B-B14F-4D97-AF65-F5344CB8AC3E}">
        <p14:creationId xmlns:p14="http://schemas.microsoft.com/office/powerpoint/2010/main" val="3298056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FFF-B27D-4850-A0CE-5EF93EE0A3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5653F2-7D0E-4EAC-9260-504A386658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8B2206-FA2B-4695-92A4-431D53A94542}"/>
              </a:ext>
            </a:extLst>
          </p:cNvPr>
          <p:cNvSpPr>
            <a:spLocks noGrp="1"/>
          </p:cNvSpPr>
          <p:nvPr>
            <p:ph type="dt" sz="half" idx="10"/>
          </p:nvPr>
        </p:nvSpPr>
        <p:spPr/>
        <p:txBody>
          <a:bodyPr/>
          <a:lstStyle/>
          <a:p>
            <a:fld id="{F9298BAA-A7AA-47B5-9945-83C1BFBD2116}" type="datetimeFigureOut">
              <a:rPr lang="en-US" smtClean="0"/>
              <a:t>11/7/2023</a:t>
            </a:fld>
            <a:endParaRPr lang="en-US"/>
          </a:p>
        </p:txBody>
      </p:sp>
      <p:sp>
        <p:nvSpPr>
          <p:cNvPr id="5" name="Footer Placeholder 4">
            <a:extLst>
              <a:ext uri="{FF2B5EF4-FFF2-40B4-BE49-F238E27FC236}">
                <a16:creationId xmlns:a16="http://schemas.microsoft.com/office/drawing/2014/main" id="{70DD0A3E-EB2E-4AC3-8306-968D03AEBF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2EC815-5167-4B98-9A83-4E1A6ADF1B96}"/>
              </a:ext>
            </a:extLst>
          </p:cNvPr>
          <p:cNvSpPr>
            <a:spLocks noGrp="1"/>
          </p:cNvSpPr>
          <p:nvPr>
            <p:ph type="sldNum" sz="quarter" idx="12"/>
          </p:nvPr>
        </p:nvSpPr>
        <p:spPr/>
        <p:txBody>
          <a:bodyPr/>
          <a:lstStyle/>
          <a:p>
            <a:fld id="{51BFC045-32FB-4DEE-AB85-FF93A21E8387}" type="slidenum">
              <a:rPr lang="en-US" smtClean="0"/>
              <a:t>‹#›</a:t>
            </a:fld>
            <a:endParaRPr lang="en-US"/>
          </a:p>
        </p:txBody>
      </p:sp>
    </p:spTree>
    <p:extLst>
      <p:ext uri="{BB962C8B-B14F-4D97-AF65-F5344CB8AC3E}">
        <p14:creationId xmlns:p14="http://schemas.microsoft.com/office/powerpoint/2010/main" val="3745498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ED670-027F-465D-AC62-055819A6DB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A37A14-EB52-46D5-9105-9249FC70E2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763F13-0F44-4276-8DF8-CB95FFD813D0}"/>
              </a:ext>
            </a:extLst>
          </p:cNvPr>
          <p:cNvSpPr>
            <a:spLocks noGrp="1"/>
          </p:cNvSpPr>
          <p:nvPr>
            <p:ph type="dt" sz="half" idx="10"/>
          </p:nvPr>
        </p:nvSpPr>
        <p:spPr/>
        <p:txBody>
          <a:bodyPr/>
          <a:lstStyle/>
          <a:p>
            <a:fld id="{F9298BAA-A7AA-47B5-9945-83C1BFBD2116}" type="datetimeFigureOut">
              <a:rPr lang="en-US" smtClean="0"/>
              <a:t>11/7/2023</a:t>
            </a:fld>
            <a:endParaRPr lang="en-US"/>
          </a:p>
        </p:txBody>
      </p:sp>
      <p:sp>
        <p:nvSpPr>
          <p:cNvPr id="5" name="Footer Placeholder 4">
            <a:extLst>
              <a:ext uri="{FF2B5EF4-FFF2-40B4-BE49-F238E27FC236}">
                <a16:creationId xmlns:a16="http://schemas.microsoft.com/office/drawing/2014/main" id="{5A83500E-E25E-42DB-984E-0D150119AB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E669BB-A528-446A-8AED-234FD4DD2B60}"/>
              </a:ext>
            </a:extLst>
          </p:cNvPr>
          <p:cNvSpPr>
            <a:spLocks noGrp="1"/>
          </p:cNvSpPr>
          <p:nvPr>
            <p:ph type="sldNum" sz="quarter" idx="12"/>
          </p:nvPr>
        </p:nvSpPr>
        <p:spPr/>
        <p:txBody>
          <a:bodyPr/>
          <a:lstStyle/>
          <a:p>
            <a:fld id="{51BFC045-32FB-4DEE-AB85-FF93A21E8387}" type="slidenum">
              <a:rPr lang="en-US" smtClean="0"/>
              <a:t>‹#›</a:t>
            </a:fld>
            <a:endParaRPr lang="en-US"/>
          </a:p>
        </p:txBody>
      </p:sp>
    </p:spTree>
    <p:extLst>
      <p:ext uri="{BB962C8B-B14F-4D97-AF65-F5344CB8AC3E}">
        <p14:creationId xmlns:p14="http://schemas.microsoft.com/office/powerpoint/2010/main" val="12075716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4D525-8AD7-4857-8D11-9A1C6B3195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8D84C4-95C6-42F3-A0CE-BECCE6E450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4A5D0B-C994-4133-9EEB-2FD554C359AA}"/>
              </a:ext>
            </a:extLst>
          </p:cNvPr>
          <p:cNvSpPr>
            <a:spLocks noGrp="1"/>
          </p:cNvSpPr>
          <p:nvPr>
            <p:ph type="dt" sz="half" idx="10"/>
          </p:nvPr>
        </p:nvSpPr>
        <p:spPr/>
        <p:txBody>
          <a:bodyPr/>
          <a:lstStyle/>
          <a:p>
            <a:fld id="{F9298BAA-A7AA-47B5-9945-83C1BFBD2116}" type="datetimeFigureOut">
              <a:rPr lang="en-US" smtClean="0"/>
              <a:t>11/7/2023</a:t>
            </a:fld>
            <a:endParaRPr lang="en-US"/>
          </a:p>
        </p:txBody>
      </p:sp>
      <p:sp>
        <p:nvSpPr>
          <p:cNvPr id="5" name="Footer Placeholder 4">
            <a:extLst>
              <a:ext uri="{FF2B5EF4-FFF2-40B4-BE49-F238E27FC236}">
                <a16:creationId xmlns:a16="http://schemas.microsoft.com/office/drawing/2014/main" id="{6B1F0F6B-C6F0-41FC-A233-98BCFFD2B7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FD64AF-D8ED-491C-845D-F61452BDE56F}"/>
              </a:ext>
            </a:extLst>
          </p:cNvPr>
          <p:cNvSpPr>
            <a:spLocks noGrp="1"/>
          </p:cNvSpPr>
          <p:nvPr>
            <p:ph type="sldNum" sz="quarter" idx="12"/>
          </p:nvPr>
        </p:nvSpPr>
        <p:spPr/>
        <p:txBody>
          <a:bodyPr/>
          <a:lstStyle/>
          <a:p>
            <a:fld id="{51BFC045-32FB-4DEE-AB85-FF93A21E8387}" type="slidenum">
              <a:rPr lang="en-US" smtClean="0"/>
              <a:t>‹#›</a:t>
            </a:fld>
            <a:endParaRPr lang="en-US"/>
          </a:p>
        </p:txBody>
      </p:sp>
    </p:spTree>
    <p:extLst>
      <p:ext uri="{BB962C8B-B14F-4D97-AF65-F5344CB8AC3E}">
        <p14:creationId xmlns:p14="http://schemas.microsoft.com/office/powerpoint/2010/main" val="16063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D9C29-8BAA-475D-88FF-6444A03B67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BE9C59-A8F9-4914-A0CE-494028D89F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4CDB68-5C1D-4532-BDAF-046C987203FB}"/>
              </a:ext>
            </a:extLst>
          </p:cNvPr>
          <p:cNvSpPr>
            <a:spLocks noGrp="1"/>
          </p:cNvSpPr>
          <p:nvPr>
            <p:ph type="dt" sz="half" idx="10"/>
          </p:nvPr>
        </p:nvSpPr>
        <p:spPr/>
        <p:txBody>
          <a:bodyPr/>
          <a:lstStyle/>
          <a:p>
            <a:fld id="{F9298BAA-A7AA-47B5-9945-83C1BFBD2116}" type="datetimeFigureOut">
              <a:rPr lang="en-US" smtClean="0"/>
              <a:t>11/7/2023</a:t>
            </a:fld>
            <a:endParaRPr lang="en-US"/>
          </a:p>
        </p:txBody>
      </p:sp>
      <p:sp>
        <p:nvSpPr>
          <p:cNvPr id="5" name="Footer Placeholder 4">
            <a:extLst>
              <a:ext uri="{FF2B5EF4-FFF2-40B4-BE49-F238E27FC236}">
                <a16:creationId xmlns:a16="http://schemas.microsoft.com/office/drawing/2014/main" id="{169370C2-E427-4196-9F52-B54F264A8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CAEF54-F727-4B8C-912A-BB2605607A22}"/>
              </a:ext>
            </a:extLst>
          </p:cNvPr>
          <p:cNvSpPr>
            <a:spLocks noGrp="1"/>
          </p:cNvSpPr>
          <p:nvPr>
            <p:ph type="sldNum" sz="quarter" idx="12"/>
          </p:nvPr>
        </p:nvSpPr>
        <p:spPr/>
        <p:txBody>
          <a:bodyPr/>
          <a:lstStyle/>
          <a:p>
            <a:fld id="{51BFC045-32FB-4DEE-AB85-FF93A21E8387}" type="slidenum">
              <a:rPr lang="en-US" smtClean="0"/>
              <a:t>‹#›</a:t>
            </a:fld>
            <a:endParaRPr lang="en-US"/>
          </a:p>
        </p:txBody>
      </p:sp>
    </p:spTree>
    <p:extLst>
      <p:ext uri="{BB962C8B-B14F-4D97-AF65-F5344CB8AC3E}">
        <p14:creationId xmlns:p14="http://schemas.microsoft.com/office/powerpoint/2010/main" val="810870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D89AF-5F0E-49AE-95B2-7A8628F6BC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35BEC0-DEA6-40AC-9766-00E59678C9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D18AF3-D3BF-401F-9A2E-E36818B870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02AD4D-2DD0-4D21-8BD5-D03234EDEE96}"/>
              </a:ext>
            </a:extLst>
          </p:cNvPr>
          <p:cNvSpPr>
            <a:spLocks noGrp="1"/>
          </p:cNvSpPr>
          <p:nvPr>
            <p:ph type="dt" sz="half" idx="10"/>
          </p:nvPr>
        </p:nvSpPr>
        <p:spPr/>
        <p:txBody>
          <a:bodyPr/>
          <a:lstStyle/>
          <a:p>
            <a:fld id="{F9298BAA-A7AA-47B5-9945-83C1BFBD2116}" type="datetimeFigureOut">
              <a:rPr lang="en-US" smtClean="0"/>
              <a:t>11/7/2023</a:t>
            </a:fld>
            <a:endParaRPr lang="en-US"/>
          </a:p>
        </p:txBody>
      </p:sp>
      <p:sp>
        <p:nvSpPr>
          <p:cNvPr id="6" name="Footer Placeholder 5">
            <a:extLst>
              <a:ext uri="{FF2B5EF4-FFF2-40B4-BE49-F238E27FC236}">
                <a16:creationId xmlns:a16="http://schemas.microsoft.com/office/drawing/2014/main" id="{8D3F7D87-DD9C-47B7-9E2A-79CA4D3BAB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590876-E554-4099-BCB3-88DCE6E74C6E}"/>
              </a:ext>
            </a:extLst>
          </p:cNvPr>
          <p:cNvSpPr>
            <a:spLocks noGrp="1"/>
          </p:cNvSpPr>
          <p:nvPr>
            <p:ph type="sldNum" sz="quarter" idx="12"/>
          </p:nvPr>
        </p:nvSpPr>
        <p:spPr/>
        <p:txBody>
          <a:bodyPr/>
          <a:lstStyle/>
          <a:p>
            <a:fld id="{51BFC045-32FB-4DEE-AB85-FF93A21E8387}" type="slidenum">
              <a:rPr lang="en-US" smtClean="0"/>
              <a:t>‹#›</a:t>
            </a:fld>
            <a:endParaRPr lang="en-US"/>
          </a:p>
        </p:txBody>
      </p:sp>
    </p:spTree>
    <p:extLst>
      <p:ext uri="{BB962C8B-B14F-4D97-AF65-F5344CB8AC3E}">
        <p14:creationId xmlns:p14="http://schemas.microsoft.com/office/powerpoint/2010/main" val="2340931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7803F-8CD0-40CF-B0F5-03B903C198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B333AE-F5C2-4844-877A-DE238A92CB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48B151-13A4-44E6-AD57-1887E61148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D9FC1A-A069-40B5-9CDC-62E0D6019D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F85FF1-0BD2-4159-8963-92D82A41C2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B5D2B7-0375-4D94-B9B9-AD1C6AF7DA94}"/>
              </a:ext>
            </a:extLst>
          </p:cNvPr>
          <p:cNvSpPr>
            <a:spLocks noGrp="1"/>
          </p:cNvSpPr>
          <p:nvPr>
            <p:ph type="dt" sz="half" idx="10"/>
          </p:nvPr>
        </p:nvSpPr>
        <p:spPr/>
        <p:txBody>
          <a:bodyPr/>
          <a:lstStyle/>
          <a:p>
            <a:fld id="{F9298BAA-A7AA-47B5-9945-83C1BFBD2116}" type="datetimeFigureOut">
              <a:rPr lang="en-US" smtClean="0"/>
              <a:t>11/7/2023</a:t>
            </a:fld>
            <a:endParaRPr lang="en-US"/>
          </a:p>
        </p:txBody>
      </p:sp>
      <p:sp>
        <p:nvSpPr>
          <p:cNvPr id="8" name="Footer Placeholder 7">
            <a:extLst>
              <a:ext uri="{FF2B5EF4-FFF2-40B4-BE49-F238E27FC236}">
                <a16:creationId xmlns:a16="http://schemas.microsoft.com/office/drawing/2014/main" id="{199FA9D5-732B-4F8D-8434-6CA7CE7D00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0DAA273-1F3D-4336-B23D-B0D2A9869BFF}"/>
              </a:ext>
            </a:extLst>
          </p:cNvPr>
          <p:cNvSpPr>
            <a:spLocks noGrp="1"/>
          </p:cNvSpPr>
          <p:nvPr>
            <p:ph type="sldNum" sz="quarter" idx="12"/>
          </p:nvPr>
        </p:nvSpPr>
        <p:spPr/>
        <p:txBody>
          <a:bodyPr/>
          <a:lstStyle/>
          <a:p>
            <a:fld id="{51BFC045-32FB-4DEE-AB85-FF93A21E8387}" type="slidenum">
              <a:rPr lang="en-US" smtClean="0"/>
              <a:t>‹#›</a:t>
            </a:fld>
            <a:endParaRPr lang="en-US"/>
          </a:p>
        </p:txBody>
      </p:sp>
    </p:spTree>
    <p:extLst>
      <p:ext uri="{BB962C8B-B14F-4D97-AF65-F5344CB8AC3E}">
        <p14:creationId xmlns:p14="http://schemas.microsoft.com/office/powerpoint/2010/main" val="27053677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07BFB-D469-4F61-A97F-F9FB27EC27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ADF5A2-D2F4-48D3-930F-696C34D9EF20}"/>
              </a:ext>
            </a:extLst>
          </p:cNvPr>
          <p:cNvSpPr>
            <a:spLocks noGrp="1"/>
          </p:cNvSpPr>
          <p:nvPr>
            <p:ph type="dt" sz="half" idx="10"/>
          </p:nvPr>
        </p:nvSpPr>
        <p:spPr/>
        <p:txBody>
          <a:bodyPr/>
          <a:lstStyle/>
          <a:p>
            <a:fld id="{F9298BAA-A7AA-47B5-9945-83C1BFBD2116}" type="datetimeFigureOut">
              <a:rPr lang="en-US" smtClean="0"/>
              <a:t>11/7/2023</a:t>
            </a:fld>
            <a:endParaRPr lang="en-US"/>
          </a:p>
        </p:txBody>
      </p:sp>
      <p:sp>
        <p:nvSpPr>
          <p:cNvPr id="4" name="Footer Placeholder 3">
            <a:extLst>
              <a:ext uri="{FF2B5EF4-FFF2-40B4-BE49-F238E27FC236}">
                <a16:creationId xmlns:a16="http://schemas.microsoft.com/office/drawing/2014/main" id="{6BF60178-0A57-4DCD-9A95-B7FA8EC57F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63A29F-36ED-4889-94BF-53BC0653BFEE}"/>
              </a:ext>
            </a:extLst>
          </p:cNvPr>
          <p:cNvSpPr>
            <a:spLocks noGrp="1"/>
          </p:cNvSpPr>
          <p:nvPr>
            <p:ph type="sldNum" sz="quarter" idx="12"/>
          </p:nvPr>
        </p:nvSpPr>
        <p:spPr/>
        <p:txBody>
          <a:bodyPr/>
          <a:lstStyle/>
          <a:p>
            <a:fld id="{51BFC045-32FB-4DEE-AB85-FF93A21E8387}" type="slidenum">
              <a:rPr lang="en-US" smtClean="0"/>
              <a:t>‹#›</a:t>
            </a:fld>
            <a:endParaRPr lang="en-US"/>
          </a:p>
        </p:txBody>
      </p:sp>
    </p:spTree>
    <p:extLst>
      <p:ext uri="{BB962C8B-B14F-4D97-AF65-F5344CB8AC3E}">
        <p14:creationId xmlns:p14="http://schemas.microsoft.com/office/powerpoint/2010/main" val="746510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7FF051-4817-45DB-A5AA-4B76D047A764}"/>
              </a:ext>
            </a:extLst>
          </p:cNvPr>
          <p:cNvSpPr>
            <a:spLocks noGrp="1"/>
          </p:cNvSpPr>
          <p:nvPr>
            <p:ph type="dt" sz="half" idx="10"/>
          </p:nvPr>
        </p:nvSpPr>
        <p:spPr/>
        <p:txBody>
          <a:bodyPr/>
          <a:lstStyle/>
          <a:p>
            <a:fld id="{F9298BAA-A7AA-47B5-9945-83C1BFBD2116}" type="datetimeFigureOut">
              <a:rPr lang="en-US" smtClean="0"/>
              <a:t>11/7/2023</a:t>
            </a:fld>
            <a:endParaRPr lang="en-US"/>
          </a:p>
        </p:txBody>
      </p:sp>
      <p:sp>
        <p:nvSpPr>
          <p:cNvPr id="3" name="Footer Placeholder 2">
            <a:extLst>
              <a:ext uri="{FF2B5EF4-FFF2-40B4-BE49-F238E27FC236}">
                <a16:creationId xmlns:a16="http://schemas.microsoft.com/office/drawing/2014/main" id="{3894FD1B-7071-4552-810E-84E4F8741B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34A62A-B6CD-4738-BA51-DC41CEA28908}"/>
              </a:ext>
            </a:extLst>
          </p:cNvPr>
          <p:cNvSpPr>
            <a:spLocks noGrp="1"/>
          </p:cNvSpPr>
          <p:nvPr>
            <p:ph type="sldNum" sz="quarter" idx="12"/>
          </p:nvPr>
        </p:nvSpPr>
        <p:spPr/>
        <p:txBody>
          <a:bodyPr/>
          <a:lstStyle/>
          <a:p>
            <a:fld id="{51BFC045-32FB-4DEE-AB85-FF93A21E8387}" type="slidenum">
              <a:rPr lang="en-US" smtClean="0"/>
              <a:t>‹#›</a:t>
            </a:fld>
            <a:endParaRPr lang="en-US"/>
          </a:p>
        </p:txBody>
      </p:sp>
    </p:spTree>
    <p:extLst>
      <p:ext uri="{BB962C8B-B14F-4D97-AF65-F5344CB8AC3E}">
        <p14:creationId xmlns:p14="http://schemas.microsoft.com/office/powerpoint/2010/main" val="30661062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17D30-024A-4DFC-AEBA-C78C6C7A1B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7AB549-4230-42BF-AADF-F664C66944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99A7A-7CAB-4C7D-AECF-7149F945E4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8DE1D1-A09C-419B-B0C5-55A523681675}"/>
              </a:ext>
            </a:extLst>
          </p:cNvPr>
          <p:cNvSpPr>
            <a:spLocks noGrp="1"/>
          </p:cNvSpPr>
          <p:nvPr>
            <p:ph type="dt" sz="half" idx="10"/>
          </p:nvPr>
        </p:nvSpPr>
        <p:spPr/>
        <p:txBody>
          <a:bodyPr/>
          <a:lstStyle/>
          <a:p>
            <a:fld id="{F9298BAA-A7AA-47B5-9945-83C1BFBD2116}" type="datetimeFigureOut">
              <a:rPr lang="en-US" smtClean="0"/>
              <a:t>11/7/2023</a:t>
            </a:fld>
            <a:endParaRPr lang="en-US"/>
          </a:p>
        </p:txBody>
      </p:sp>
      <p:sp>
        <p:nvSpPr>
          <p:cNvPr id="6" name="Footer Placeholder 5">
            <a:extLst>
              <a:ext uri="{FF2B5EF4-FFF2-40B4-BE49-F238E27FC236}">
                <a16:creationId xmlns:a16="http://schemas.microsoft.com/office/drawing/2014/main" id="{996C6F60-B2E6-4EFF-AF39-967A4EF778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FF2B2B-168C-45AA-A4C0-E77BB0C987C3}"/>
              </a:ext>
            </a:extLst>
          </p:cNvPr>
          <p:cNvSpPr>
            <a:spLocks noGrp="1"/>
          </p:cNvSpPr>
          <p:nvPr>
            <p:ph type="sldNum" sz="quarter" idx="12"/>
          </p:nvPr>
        </p:nvSpPr>
        <p:spPr/>
        <p:txBody>
          <a:bodyPr/>
          <a:lstStyle/>
          <a:p>
            <a:fld id="{51BFC045-32FB-4DEE-AB85-FF93A21E8387}" type="slidenum">
              <a:rPr lang="en-US" smtClean="0"/>
              <a:t>‹#›</a:t>
            </a:fld>
            <a:endParaRPr lang="en-US"/>
          </a:p>
        </p:txBody>
      </p:sp>
    </p:spTree>
    <p:extLst>
      <p:ext uri="{BB962C8B-B14F-4D97-AF65-F5344CB8AC3E}">
        <p14:creationId xmlns:p14="http://schemas.microsoft.com/office/powerpoint/2010/main" val="3896018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21FB8-E0C9-4152-ADA7-2872A0BB5D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F34696-0857-48B7-9B87-C49DC498EC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1D1BBE-8FF6-41B7-B316-7EEFEE65FFAE}"/>
              </a:ext>
            </a:extLst>
          </p:cNvPr>
          <p:cNvSpPr>
            <a:spLocks noGrp="1"/>
          </p:cNvSpPr>
          <p:nvPr>
            <p:ph type="dt" sz="half" idx="10"/>
          </p:nvPr>
        </p:nvSpPr>
        <p:spPr/>
        <p:txBody>
          <a:bodyPr/>
          <a:lstStyle/>
          <a:p>
            <a:fld id="{F9298BAA-A7AA-47B5-9945-83C1BFBD2116}" type="datetimeFigureOut">
              <a:rPr lang="en-US" smtClean="0"/>
              <a:t>11/7/2023</a:t>
            </a:fld>
            <a:endParaRPr lang="en-US"/>
          </a:p>
        </p:txBody>
      </p:sp>
      <p:sp>
        <p:nvSpPr>
          <p:cNvPr id="5" name="Footer Placeholder 4">
            <a:extLst>
              <a:ext uri="{FF2B5EF4-FFF2-40B4-BE49-F238E27FC236}">
                <a16:creationId xmlns:a16="http://schemas.microsoft.com/office/drawing/2014/main" id="{346D0C6E-EED3-4591-8ABC-F0041D8CEE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1F08E5-7526-4975-B687-3E456EA2423F}"/>
              </a:ext>
            </a:extLst>
          </p:cNvPr>
          <p:cNvSpPr>
            <a:spLocks noGrp="1"/>
          </p:cNvSpPr>
          <p:nvPr>
            <p:ph type="sldNum" sz="quarter" idx="12"/>
          </p:nvPr>
        </p:nvSpPr>
        <p:spPr/>
        <p:txBody>
          <a:bodyPr/>
          <a:lstStyle/>
          <a:p>
            <a:fld id="{51BFC045-32FB-4DEE-AB85-FF93A21E8387}" type="slidenum">
              <a:rPr lang="en-US" smtClean="0"/>
              <a:t>‹#›</a:t>
            </a:fld>
            <a:endParaRPr lang="en-US"/>
          </a:p>
        </p:txBody>
      </p:sp>
    </p:spTree>
    <p:extLst>
      <p:ext uri="{BB962C8B-B14F-4D97-AF65-F5344CB8AC3E}">
        <p14:creationId xmlns:p14="http://schemas.microsoft.com/office/powerpoint/2010/main" val="42669920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5C9B3-D9D0-43A1-9CB3-03419331BF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53ADE8-B9E9-4272-A7D3-E6190968CC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91A484-932B-4489-94DD-4EBC903EFD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75B0F1-497D-42AA-9E07-9D3C9FA1AF1A}"/>
              </a:ext>
            </a:extLst>
          </p:cNvPr>
          <p:cNvSpPr>
            <a:spLocks noGrp="1"/>
          </p:cNvSpPr>
          <p:nvPr>
            <p:ph type="dt" sz="half" idx="10"/>
          </p:nvPr>
        </p:nvSpPr>
        <p:spPr/>
        <p:txBody>
          <a:bodyPr/>
          <a:lstStyle/>
          <a:p>
            <a:fld id="{F9298BAA-A7AA-47B5-9945-83C1BFBD2116}" type="datetimeFigureOut">
              <a:rPr lang="en-US" smtClean="0"/>
              <a:t>11/7/2023</a:t>
            </a:fld>
            <a:endParaRPr lang="en-US"/>
          </a:p>
        </p:txBody>
      </p:sp>
      <p:sp>
        <p:nvSpPr>
          <p:cNvPr id="6" name="Footer Placeholder 5">
            <a:extLst>
              <a:ext uri="{FF2B5EF4-FFF2-40B4-BE49-F238E27FC236}">
                <a16:creationId xmlns:a16="http://schemas.microsoft.com/office/drawing/2014/main" id="{994D2169-2D33-4F49-B06F-B5A00A77F8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AE4D07-2685-489F-94D0-B9DE804E3517}"/>
              </a:ext>
            </a:extLst>
          </p:cNvPr>
          <p:cNvSpPr>
            <a:spLocks noGrp="1"/>
          </p:cNvSpPr>
          <p:nvPr>
            <p:ph type="sldNum" sz="quarter" idx="12"/>
          </p:nvPr>
        </p:nvSpPr>
        <p:spPr/>
        <p:txBody>
          <a:bodyPr/>
          <a:lstStyle/>
          <a:p>
            <a:fld id="{51BFC045-32FB-4DEE-AB85-FF93A21E8387}" type="slidenum">
              <a:rPr lang="en-US" smtClean="0"/>
              <a:t>‹#›</a:t>
            </a:fld>
            <a:endParaRPr lang="en-US"/>
          </a:p>
        </p:txBody>
      </p:sp>
    </p:spTree>
    <p:extLst>
      <p:ext uri="{BB962C8B-B14F-4D97-AF65-F5344CB8AC3E}">
        <p14:creationId xmlns:p14="http://schemas.microsoft.com/office/powerpoint/2010/main" val="33718243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5239-A873-4300-8426-133E35B8E4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30BBB5-1A7E-47EB-B8C9-7552582E23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62DE6F-3086-4E2C-81BB-63458052B4B9}"/>
              </a:ext>
            </a:extLst>
          </p:cNvPr>
          <p:cNvSpPr>
            <a:spLocks noGrp="1"/>
          </p:cNvSpPr>
          <p:nvPr>
            <p:ph type="dt" sz="half" idx="10"/>
          </p:nvPr>
        </p:nvSpPr>
        <p:spPr/>
        <p:txBody>
          <a:bodyPr/>
          <a:lstStyle/>
          <a:p>
            <a:fld id="{F9298BAA-A7AA-47B5-9945-83C1BFBD2116}" type="datetimeFigureOut">
              <a:rPr lang="en-US" smtClean="0"/>
              <a:t>11/7/2023</a:t>
            </a:fld>
            <a:endParaRPr lang="en-US"/>
          </a:p>
        </p:txBody>
      </p:sp>
      <p:sp>
        <p:nvSpPr>
          <p:cNvPr id="5" name="Footer Placeholder 4">
            <a:extLst>
              <a:ext uri="{FF2B5EF4-FFF2-40B4-BE49-F238E27FC236}">
                <a16:creationId xmlns:a16="http://schemas.microsoft.com/office/drawing/2014/main" id="{2EAFBEA5-D47A-42CD-BE9F-4B59EFD097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C8A6A-9CF2-450F-9CD3-31C237934348}"/>
              </a:ext>
            </a:extLst>
          </p:cNvPr>
          <p:cNvSpPr>
            <a:spLocks noGrp="1"/>
          </p:cNvSpPr>
          <p:nvPr>
            <p:ph type="sldNum" sz="quarter" idx="12"/>
          </p:nvPr>
        </p:nvSpPr>
        <p:spPr/>
        <p:txBody>
          <a:bodyPr/>
          <a:lstStyle/>
          <a:p>
            <a:fld id="{51BFC045-32FB-4DEE-AB85-FF93A21E8387}" type="slidenum">
              <a:rPr lang="en-US" smtClean="0"/>
              <a:t>‹#›</a:t>
            </a:fld>
            <a:endParaRPr lang="en-US"/>
          </a:p>
        </p:txBody>
      </p:sp>
    </p:spTree>
    <p:extLst>
      <p:ext uri="{BB962C8B-B14F-4D97-AF65-F5344CB8AC3E}">
        <p14:creationId xmlns:p14="http://schemas.microsoft.com/office/powerpoint/2010/main" val="561708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6A6116-03FC-4F0C-A772-DC1EA3B846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56C401-9589-4C7D-B1CD-3B2B0D73AC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CA972B-C2F8-45CF-9BE8-862D9B6855A0}"/>
              </a:ext>
            </a:extLst>
          </p:cNvPr>
          <p:cNvSpPr>
            <a:spLocks noGrp="1"/>
          </p:cNvSpPr>
          <p:nvPr>
            <p:ph type="dt" sz="half" idx="10"/>
          </p:nvPr>
        </p:nvSpPr>
        <p:spPr/>
        <p:txBody>
          <a:bodyPr/>
          <a:lstStyle/>
          <a:p>
            <a:fld id="{F9298BAA-A7AA-47B5-9945-83C1BFBD2116}" type="datetimeFigureOut">
              <a:rPr lang="en-US" smtClean="0"/>
              <a:t>11/7/2023</a:t>
            </a:fld>
            <a:endParaRPr lang="en-US"/>
          </a:p>
        </p:txBody>
      </p:sp>
      <p:sp>
        <p:nvSpPr>
          <p:cNvPr id="5" name="Footer Placeholder 4">
            <a:extLst>
              <a:ext uri="{FF2B5EF4-FFF2-40B4-BE49-F238E27FC236}">
                <a16:creationId xmlns:a16="http://schemas.microsoft.com/office/drawing/2014/main" id="{58B6ACCE-D896-4946-B60D-0337520F5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DC0C5D-A4E0-4263-919C-CA94BAC138EE}"/>
              </a:ext>
            </a:extLst>
          </p:cNvPr>
          <p:cNvSpPr>
            <a:spLocks noGrp="1"/>
          </p:cNvSpPr>
          <p:nvPr>
            <p:ph type="sldNum" sz="quarter" idx="12"/>
          </p:nvPr>
        </p:nvSpPr>
        <p:spPr/>
        <p:txBody>
          <a:bodyPr/>
          <a:lstStyle/>
          <a:p>
            <a:fld id="{51BFC045-32FB-4DEE-AB85-FF93A21E8387}" type="slidenum">
              <a:rPr lang="en-US" smtClean="0"/>
              <a:t>‹#›</a:t>
            </a:fld>
            <a:endParaRPr lang="en-US"/>
          </a:p>
        </p:txBody>
      </p:sp>
    </p:spTree>
    <p:extLst>
      <p:ext uri="{BB962C8B-B14F-4D97-AF65-F5344CB8AC3E}">
        <p14:creationId xmlns:p14="http://schemas.microsoft.com/office/powerpoint/2010/main" val="37566607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82C80-0022-EEDC-71CA-4F5B02F6E2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3603FE-483E-4C8E-559F-9F046B0B62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7D0742-9792-98B5-1D72-63B758EFDE0F}"/>
              </a:ext>
            </a:extLst>
          </p:cNvPr>
          <p:cNvSpPr>
            <a:spLocks noGrp="1"/>
          </p:cNvSpPr>
          <p:nvPr>
            <p:ph type="dt" sz="half" idx="10"/>
          </p:nvPr>
        </p:nvSpPr>
        <p:spPr/>
        <p:txBody>
          <a:bodyPr/>
          <a:lstStyle/>
          <a:p>
            <a:fld id="{FE9D2583-BC15-4F0E-9415-D737C54A838D}" type="datetimeFigureOut">
              <a:rPr lang="en-US" smtClean="0"/>
              <a:t>11/7/2023</a:t>
            </a:fld>
            <a:endParaRPr lang="en-US"/>
          </a:p>
        </p:txBody>
      </p:sp>
      <p:sp>
        <p:nvSpPr>
          <p:cNvPr id="5" name="Footer Placeholder 4">
            <a:extLst>
              <a:ext uri="{FF2B5EF4-FFF2-40B4-BE49-F238E27FC236}">
                <a16:creationId xmlns:a16="http://schemas.microsoft.com/office/drawing/2014/main" id="{6A259140-28F4-ACCC-4A77-7A73872CC0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5755F5-17AD-29F4-780D-2FB8C602C1E7}"/>
              </a:ext>
            </a:extLst>
          </p:cNvPr>
          <p:cNvSpPr>
            <a:spLocks noGrp="1"/>
          </p:cNvSpPr>
          <p:nvPr>
            <p:ph type="sldNum" sz="quarter" idx="12"/>
          </p:nvPr>
        </p:nvSpPr>
        <p:spPr/>
        <p:txBody>
          <a:bodyPr/>
          <a:lstStyle/>
          <a:p>
            <a:fld id="{ED69C699-115D-4B39-AF63-29E2F62537A5}" type="slidenum">
              <a:rPr lang="en-US" smtClean="0"/>
              <a:t>‹#›</a:t>
            </a:fld>
            <a:endParaRPr lang="en-US"/>
          </a:p>
        </p:txBody>
      </p:sp>
    </p:spTree>
    <p:extLst>
      <p:ext uri="{BB962C8B-B14F-4D97-AF65-F5344CB8AC3E}">
        <p14:creationId xmlns:p14="http://schemas.microsoft.com/office/powerpoint/2010/main" val="11327776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14D92-61DE-1DCB-4FB9-33EF4DDDA1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90B56-110B-D1CA-FE11-04486CC58F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89E377-E46E-8201-B779-7D2004FBA2D3}"/>
              </a:ext>
            </a:extLst>
          </p:cNvPr>
          <p:cNvSpPr>
            <a:spLocks noGrp="1"/>
          </p:cNvSpPr>
          <p:nvPr>
            <p:ph type="dt" sz="half" idx="10"/>
          </p:nvPr>
        </p:nvSpPr>
        <p:spPr/>
        <p:txBody>
          <a:bodyPr/>
          <a:lstStyle/>
          <a:p>
            <a:fld id="{FE9D2583-BC15-4F0E-9415-D737C54A838D}" type="datetimeFigureOut">
              <a:rPr lang="en-US" smtClean="0"/>
              <a:t>11/7/2023</a:t>
            </a:fld>
            <a:endParaRPr lang="en-US"/>
          </a:p>
        </p:txBody>
      </p:sp>
      <p:sp>
        <p:nvSpPr>
          <p:cNvPr id="5" name="Footer Placeholder 4">
            <a:extLst>
              <a:ext uri="{FF2B5EF4-FFF2-40B4-BE49-F238E27FC236}">
                <a16:creationId xmlns:a16="http://schemas.microsoft.com/office/drawing/2014/main" id="{4CC9165D-5C74-57CA-A2EF-D008AB30B0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C73610-CEFF-8754-BB20-12CDDBD2B5E2}"/>
              </a:ext>
            </a:extLst>
          </p:cNvPr>
          <p:cNvSpPr>
            <a:spLocks noGrp="1"/>
          </p:cNvSpPr>
          <p:nvPr>
            <p:ph type="sldNum" sz="quarter" idx="12"/>
          </p:nvPr>
        </p:nvSpPr>
        <p:spPr/>
        <p:txBody>
          <a:bodyPr/>
          <a:lstStyle/>
          <a:p>
            <a:fld id="{ED69C699-115D-4B39-AF63-29E2F62537A5}" type="slidenum">
              <a:rPr lang="en-US" smtClean="0"/>
              <a:t>‹#›</a:t>
            </a:fld>
            <a:endParaRPr lang="en-US"/>
          </a:p>
        </p:txBody>
      </p:sp>
    </p:spTree>
    <p:extLst>
      <p:ext uri="{BB962C8B-B14F-4D97-AF65-F5344CB8AC3E}">
        <p14:creationId xmlns:p14="http://schemas.microsoft.com/office/powerpoint/2010/main" val="6891925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51A88-4A27-4A5A-D020-D6C5447686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331385-CF4B-194F-882D-3A9C5D2D76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230E74-149A-FD21-B882-2AB2D61523F9}"/>
              </a:ext>
            </a:extLst>
          </p:cNvPr>
          <p:cNvSpPr>
            <a:spLocks noGrp="1"/>
          </p:cNvSpPr>
          <p:nvPr>
            <p:ph type="dt" sz="half" idx="10"/>
          </p:nvPr>
        </p:nvSpPr>
        <p:spPr/>
        <p:txBody>
          <a:bodyPr/>
          <a:lstStyle/>
          <a:p>
            <a:fld id="{FE9D2583-BC15-4F0E-9415-D737C54A838D}" type="datetimeFigureOut">
              <a:rPr lang="en-US" smtClean="0"/>
              <a:t>11/7/2023</a:t>
            </a:fld>
            <a:endParaRPr lang="en-US"/>
          </a:p>
        </p:txBody>
      </p:sp>
      <p:sp>
        <p:nvSpPr>
          <p:cNvPr id="5" name="Footer Placeholder 4">
            <a:extLst>
              <a:ext uri="{FF2B5EF4-FFF2-40B4-BE49-F238E27FC236}">
                <a16:creationId xmlns:a16="http://schemas.microsoft.com/office/drawing/2014/main" id="{939B3D34-1772-558D-8F37-D9B0C5F90B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4971E2-AECC-C128-98A2-68BFCA6FB53D}"/>
              </a:ext>
            </a:extLst>
          </p:cNvPr>
          <p:cNvSpPr>
            <a:spLocks noGrp="1"/>
          </p:cNvSpPr>
          <p:nvPr>
            <p:ph type="sldNum" sz="quarter" idx="12"/>
          </p:nvPr>
        </p:nvSpPr>
        <p:spPr/>
        <p:txBody>
          <a:bodyPr/>
          <a:lstStyle/>
          <a:p>
            <a:fld id="{ED69C699-115D-4B39-AF63-29E2F62537A5}" type="slidenum">
              <a:rPr lang="en-US" smtClean="0"/>
              <a:t>‹#›</a:t>
            </a:fld>
            <a:endParaRPr lang="en-US"/>
          </a:p>
        </p:txBody>
      </p:sp>
    </p:spTree>
    <p:extLst>
      <p:ext uri="{BB962C8B-B14F-4D97-AF65-F5344CB8AC3E}">
        <p14:creationId xmlns:p14="http://schemas.microsoft.com/office/powerpoint/2010/main" val="8695542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F97F1-167C-9BF8-F307-84CEA4CC60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C35563-CCDF-1778-E3F6-9E56DA6AC4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B8F662-B3E9-6669-036B-3DC31842B6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7C72AE-5ABC-BC35-E0F8-96014482A827}"/>
              </a:ext>
            </a:extLst>
          </p:cNvPr>
          <p:cNvSpPr>
            <a:spLocks noGrp="1"/>
          </p:cNvSpPr>
          <p:nvPr>
            <p:ph type="dt" sz="half" idx="10"/>
          </p:nvPr>
        </p:nvSpPr>
        <p:spPr/>
        <p:txBody>
          <a:bodyPr/>
          <a:lstStyle/>
          <a:p>
            <a:fld id="{FE9D2583-BC15-4F0E-9415-D737C54A838D}" type="datetimeFigureOut">
              <a:rPr lang="en-US" smtClean="0"/>
              <a:t>11/7/2023</a:t>
            </a:fld>
            <a:endParaRPr lang="en-US"/>
          </a:p>
        </p:txBody>
      </p:sp>
      <p:sp>
        <p:nvSpPr>
          <p:cNvPr id="6" name="Footer Placeholder 5">
            <a:extLst>
              <a:ext uri="{FF2B5EF4-FFF2-40B4-BE49-F238E27FC236}">
                <a16:creationId xmlns:a16="http://schemas.microsoft.com/office/drawing/2014/main" id="{52E6165A-E6B8-0A58-8F32-7040E9E1C6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04198D-2A37-7A4A-530B-ABF297194FB2}"/>
              </a:ext>
            </a:extLst>
          </p:cNvPr>
          <p:cNvSpPr>
            <a:spLocks noGrp="1"/>
          </p:cNvSpPr>
          <p:nvPr>
            <p:ph type="sldNum" sz="quarter" idx="12"/>
          </p:nvPr>
        </p:nvSpPr>
        <p:spPr/>
        <p:txBody>
          <a:bodyPr/>
          <a:lstStyle/>
          <a:p>
            <a:fld id="{ED69C699-115D-4B39-AF63-29E2F62537A5}" type="slidenum">
              <a:rPr lang="en-US" smtClean="0"/>
              <a:t>‹#›</a:t>
            </a:fld>
            <a:endParaRPr lang="en-US"/>
          </a:p>
        </p:txBody>
      </p:sp>
    </p:spTree>
    <p:extLst>
      <p:ext uri="{BB962C8B-B14F-4D97-AF65-F5344CB8AC3E}">
        <p14:creationId xmlns:p14="http://schemas.microsoft.com/office/powerpoint/2010/main" val="25781820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249AC-E3CC-0D71-D040-C1C10C1B8B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F1E7BF-2545-84AA-B200-66E219665D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056210-CE13-5E6F-3D9F-E61E4D94B5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C8B85F-3E92-4084-6D4D-3160F4718B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5EBF88-1C63-7F73-6D90-C98E1D35CB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0FC699-21BD-45AC-68AF-37B241E192B3}"/>
              </a:ext>
            </a:extLst>
          </p:cNvPr>
          <p:cNvSpPr>
            <a:spLocks noGrp="1"/>
          </p:cNvSpPr>
          <p:nvPr>
            <p:ph type="dt" sz="half" idx="10"/>
          </p:nvPr>
        </p:nvSpPr>
        <p:spPr/>
        <p:txBody>
          <a:bodyPr/>
          <a:lstStyle/>
          <a:p>
            <a:fld id="{FE9D2583-BC15-4F0E-9415-D737C54A838D}" type="datetimeFigureOut">
              <a:rPr lang="en-US" smtClean="0"/>
              <a:t>11/7/2023</a:t>
            </a:fld>
            <a:endParaRPr lang="en-US"/>
          </a:p>
        </p:txBody>
      </p:sp>
      <p:sp>
        <p:nvSpPr>
          <p:cNvPr id="8" name="Footer Placeholder 7">
            <a:extLst>
              <a:ext uri="{FF2B5EF4-FFF2-40B4-BE49-F238E27FC236}">
                <a16:creationId xmlns:a16="http://schemas.microsoft.com/office/drawing/2014/main" id="{D332760D-1C2C-90D1-3F4B-E6895DE8AD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B62584-BB4F-A307-D4D5-93F7FDFCE1B1}"/>
              </a:ext>
            </a:extLst>
          </p:cNvPr>
          <p:cNvSpPr>
            <a:spLocks noGrp="1"/>
          </p:cNvSpPr>
          <p:nvPr>
            <p:ph type="sldNum" sz="quarter" idx="12"/>
          </p:nvPr>
        </p:nvSpPr>
        <p:spPr/>
        <p:txBody>
          <a:bodyPr/>
          <a:lstStyle/>
          <a:p>
            <a:fld id="{ED69C699-115D-4B39-AF63-29E2F62537A5}" type="slidenum">
              <a:rPr lang="en-US" smtClean="0"/>
              <a:t>‹#›</a:t>
            </a:fld>
            <a:endParaRPr lang="en-US"/>
          </a:p>
        </p:txBody>
      </p:sp>
    </p:spTree>
    <p:extLst>
      <p:ext uri="{BB962C8B-B14F-4D97-AF65-F5344CB8AC3E}">
        <p14:creationId xmlns:p14="http://schemas.microsoft.com/office/powerpoint/2010/main" val="11954641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A7332-7CF9-C61F-96AC-9EACBD1F85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28F1E1-9906-5FC6-01EA-60DE8D26DACD}"/>
              </a:ext>
            </a:extLst>
          </p:cNvPr>
          <p:cNvSpPr>
            <a:spLocks noGrp="1"/>
          </p:cNvSpPr>
          <p:nvPr>
            <p:ph type="dt" sz="half" idx="10"/>
          </p:nvPr>
        </p:nvSpPr>
        <p:spPr/>
        <p:txBody>
          <a:bodyPr/>
          <a:lstStyle/>
          <a:p>
            <a:fld id="{FE9D2583-BC15-4F0E-9415-D737C54A838D}" type="datetimeFigureOut">
              <a:rPr lang="en-US" smtClean="0"/>
              <a:t>11/7/2023</a:t>
            </a:fld>
            <a:endParaRPr lang="en-US"/>
          </a:p>
        </p:txBody>
      </p:sp>
      <p:sp>
        <p:nvSpPr>
          <p:cNvPr id="4" name="Footer Placeholder 3">
            <a:extLst>
              <a:ext uri="{FF2B5EF4-FFF2-40B4-BE49-F238E27FC236}">
                <a16:creationId xmlns:a16="http://schemas.microsoft.com/office/drawing/2014/main" id="{4500ED5A-442B-C2E9-129C-8052A84143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6EAA70-03C9-AE89-01CD-5E4A4C325B8D}"/>
              </a:ext>
            </a:extLst>
          </p:cNvPr>
          <p:cNvSpPr>
            <a:spLocks noGrp="1"/>
          </p:cNvSpPr>
          <p:nvPr>
            <p:ph type="sldNum" sz="quarter" idx="12"/>
          </p:nvPr>
        </p:nvSpPr>
        <p:spPr/>
        <p:txBody>
          <a:bodyPr/>
          <a:lstStyle/>
          <a:p>
            <a:fld id="{ED69C699-115D-4B39-AF63-29E2F62537A5}" type="slidenum">
              <a:rPr lang="en-US" smtClean="0"/>
              <a:t>‹#›</a:t>
            </a:fld>
            <a:endParaRPr lang="en-US"/>
          </a:p>
        </p:txBody>
      </p:sp>
    </p:spTree>
    <p:extLst>
      <p:ext uri="{BB962C8B-B14F-4D97-AF65-F5344CB8AC3E}">
        <p14:creationId xmlns:p14="http://schemas.microsoft.com/office/powerpoint/2010/main" val="20137017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018374-BA87-713A-8D26-27FB35493C17}"/>
              </a:ext>
            </a:extLst>
          </p:cNvPr>
          <p:cNvSpPr>
            <a:spLocks noGrp="1"/>
          </p:cNvSpPr>
          <p:nvPr>
            <p:ph type="dt" sz="half" idx="10"/>
          </p:nvPr>
        </p:nvSpPr>
        <p:spPr/>
        <p:txBody>
          <a:bodyPr/>
          <a:lstStyle/>
          <a:p>
            <a:fld id="{FE9D2583-BC15-4F0E-9415-D737C54A838D}" type="datetimeFigureOut">
              <a:rPr lang="en-US" smtClean="0"/>
              <a:t>11/7/2023</a:t>
            </a:fld>
            <a:endParaRPr lang="en-US"/>
          </a:p>
        </p:txBody>
      </p:sp>
      <p:sp>
        <p:nvSpPr>
          <p:cNvPr id="3" name="Footer Placeholder 2">
            <a:extLst>
              <a:ext uri="{FF2B5EF4-FFF2-40B4-BE49-F238E27FC236}">
                <a16:creationId xmlns:a16="http://schemas.microsoft.com/office/drawing/2014/main" id="{D852670B-A108-01C4-1008-922D2BD7AD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D800A7-0935-D346-6449-71A3CC63391F}"/>
              </a:ext>
            </a:extLst>
          </p:cNvPr>
          <p:cNvSpPr>
            <a:spLocks noGrp="1"/>
          </p:cNvSpPr>
          <p:nvPr>
            <p:ph type="sldNum" sz="quarter" idx="12"/>
          </p:nvPr>
        </p:nvSpPr>
        <p:spPr/>
        <p:txBody>
          <a:bodyPr/>
          <a:lstStyle/>
          <a:p>
            <a:fld id="{ED69C699-115D-4B39-AF63-29E2F62537A5}" type="slidenum">
              <a:rPr lang="en-US" smtClean="0"/>
              <a:t>‹#›</a:t>
            </a:fld>
            <a:endParaRPr lang="en-US"/>
          </a:p>
        </p:txBody>
      </p:sp>
    </p:spTree>
    <p:extLst>
      <p:ext uri="{BB962C8B-B14F-4D97-AF65-F5344CB8AC3E}">
        <p14:creationId xmlns:p14="http://schemas.microsoft.com/office/powerpoint/2010/main" val="2960148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0908D-F88F-4E44-A772-DF026FBA57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406E8B-F9B4-43CC-AB67-029CC4F025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E07D7C-E4B7-43CC-8BBD-257811C38F21}"/>
              </a:ext>
            </a:extLst>
          </p:cNvPr>
          <p:cNvSpPr>
            <a:spLocks noGrp="1"/>
          </p:cNvSpPr>
          <p:nvPr>
            <p:ph type="dt" sz="half" idx="10"/>
          </p:nvPr>
        </p:nvSpPr>
        <p:spPr/>
        <p:txBody>
          <a:bodyPr/>
          <a:lstStyle/>
          <a:p>
            <a:fld id="{F9298BAA-A7AA-47B5-9945-83C1BFBD2116}" type="datetimeFigureOut">
              <a:rPr lang="en-US" smtClean="0"/>
              <a:t>11/7/2023</a:t>
            </a:fld>
            <a:endParaRPr lang="en-US"/>
          </a:p>
        </p:txBody>
      </p:sp>
      <p:sp>
        <p:nvSpPr>
          <p:cNvPr id="5" name="Footer Placeholder 4">
            <a:extLst>
              <a:ext uri="{FF2B5EF4-FFF2-40B4-BE49-F238E27FC236}">
                <a16:creationId xmlns:a16="http://schemas.microsoft.com/office/drawing/2014/main" id="{F2AD166F-832B-4DA2-B9C8-01525F4A8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FD6F51-48E8-4AE4-B407-422EA85674ED}"/>
              </a:ext>
            </a:extLst>
          </p:cNvPr>
          <p:cNvSpPr>
            <a:spLocks noGrp="1"/>
          </p:cNvSpPr>
          <p:nvPr>
            <p:ph type="sldNum" sz="quarter" idx="12"/>
          </p:nvPr>
        </p:nvSpPr>
        <p:spPr/>
        <p:txBody>
          <a:bodyPr/>
          <a:lstStyle/>
          <a:p>
            <a:fld id="{51BFC045-32FB-4DEE-AB85-FF93A21E8387}" type="slidenum">
              <a:rPr lang="en-US" smtClean="0"/>
              <a:t>‹#›</a:t>
            </a:fld>
            <a:endParaRPr lang="en-US"/>
          </a:p>
        </p:txBody>
      </p:sp>
    </p:spTree>
    <p:extLst>
      <p:ext uri="{BB962C8B-B14F-4D97-AF65-F5344CB8AC3E}">
        <p14:creationId xmlns:p14="http://schemas.microsoft.com/office/powerpoint/2010/main" val="40460992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E20E3-D958-A9C0-75EE-88A5FE16AC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934BB5-1C02-BDC7-688B-AD2E5F0E4E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FA2270-E7D5-E121-2EDB-19E006268F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1CD2E1-BF93-635D-F940-36B4005D7CD4}"/>
              </a:ext>
            </a:extLst>
          </p:cNvPr>
          <p:cNvSpPr>
            <a:spLocks noGrp="1"/>
          </p:cNvSpPr>
          <p:nvPr>
            <p:ph type="dt" sz="half" idx="10"/>
          </p:nvPr>
        </p:nvSpPr>
        <p:spPr/>
        <p:txBody>
          <a:bodyPr/>
          <a:lstStyle/>
          <a:p>
            <a:fld id="{FE9D2583-BC15-4F0E-9415-D737C54A838D}" type="datetimeFigureOut">
              <a:rPr lang="en-US" smtClean="0"/>
              <a:t>11/7/2023</a:t>
            </a:fld>
            <a:endParaRPr lang="en-US"/>
          </a:p>
        </p:txBody>
      </p:sp>
      <p:sp>
        <p:nvSpPr>
          <p:cNvPr id="6" name="Footer Placeholder 5">
            <a:extLst>
              <a:ext uri="{FF2B5EF4-FFF2-40B4-BE49-F238E27FC236}">
                <a16:creationId xmlns:a16="http://schemas.microsoft.com/office/drawing/2014/main" id="{62707CAE-404C-6098-AAF7-0F378B4354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659491-2449-9349-7836-87802AE9DA2E}"/>
              </a:ext>
            </a:extLst>
          </p:cNvPr>
          <p:cNvSpPr>
            <a:spLocks noGrp="1"/>
          </p:cNvSpPr>
          <p:nvPr>
            <p:ph type="sldNum" sz="quarter" idx="12"/>
          </p:nvPr>
        </p:nvSpPr>
        <p:spPr/>
        <p:txBody>
          <a:bodyPr/>
          <a:lstStyle/>
          <a:p>
            <a:fld id="{ED69C699-115D-4B39-AF63-29E2F62537A5}" type="slidenum">
              <a:rPr lang="en-US" smtClean="0"/>
              <a:t>‹#›</a:t>
            </a:fld>
            <a:endParaRPr lang="en-US"/>
          </a:p>
        </p:txBody>
      </p:sp>
    </p:spTree>
    <p:extLst>
      <p:ext uri="{BB962C8B-B14F-4D97-AF65-F5344CB8AC3E}">
        <p14:creationId xmlns:p14="http://schemas.microsoft.com/office/powerpoint/2010/main" val="26081299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C4B03-0FC0-B8A9-58B1-260A1B30FF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053CCD-85E4-0494-E7BB-3FA1602231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6E4D81C-89C3-727C-DF8C-A7387467D0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F8DBA5-2651-60E3-17C2-270871C30D87}"/>
              </a:ext>
            </a:extLst>
          </p:cNvPr>
          <p:cNvSpPr>
            <a:spLocks noGrp="1"/>
          </p:cNvSpPr>
          <p:nvPr>
            <p:ph type="dt" sz="half" idx="10"/>
          </p:nvPr>
        </p:nvSpPr>
        <p:spPr/>
        <p:txBody>
          <a:bodyPr/>
          <a:lstStyle/>
          <a:p>
            <a:fld id="{FE9D2583-BC15-4F0E-9415-D737C54A838D}" type="datetimeFigureOut">
              <a:rPr lang="en-US" smtClean="0"/>
              <a:t>11/7/2023</a:t>
            </a:fld>
            <a:endParaRPr lang="en-US"/>
          </a:p>
        </p:txBody>
      </p:sp>
      <p:sp>
        <p:nvSpPr>
          <p:cNvPr id="6" name="Footer Placeholder 5">
            <a:extLst>
              <a:ext uri="{FF2B5EF4-FFF2-40B4-BE49-F238E27FC236}">
                <a16:creationId xmlns:a16="http://schemas.microsoft.com/office/drawing/2014/main" id="{6F9CCCE2-9B1C-6C4A-D5A7-8E2FA090AF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3AC78B-CBA9-3A28-48FA-355B80C7ED0E}"/>
              </a:ext>
            </a:extLst>
          </p:cNvPr>
          <p:cNvSpPr>
            <a:spLocks noGrp="1"/>
          </p:cNvSpPr>
          <p:nvPr>
            <p:ph type="sldNum" sz="quarter" idx="12"/>
          </p:nvPr>
        </p:nvSpPr>
        <p:spPr/>
        <p:txBody>
          <a:bodyPr/>
          <a:lstStyle/>
          <a:p>
            <a:fld id="{ED69C699-115D-4B39-AF63-29E2F62537A5}" type="slidenum">
              <a:rPr lang="en-US" smtClean="0"/>
              <a:t>‹#›</a:t>
            </a:fld>
            <a:endParaRPr lang="en-US"/>
          </a:p>
        </p:txBody>
      </p:sp>
    </p:spTree>
    <p:extLst>
      <p:ext uri="{BB962C8B-B14F-4D97-AF65-F5344CB8AC3E}">
        <p14:creationId xmlns:p14="http://schemas.microsoft.com/office/powerpoint/2010/main" val="17927032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670F4-9ABD-3798-0A8A-8070BE8283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875274-F9DE-E6E5-C79B-E3B1B578BE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CC742-87BA-7943-9289-005C7C5D6824}"/>
              </a:ext>
            </a:extLst>
          </p:cNvPr>
          <p:cNvSpPr>
            <a:spLocks noGrp="1"/>
          </p:cNvSpPr>
          <p:nvPr>
            <p:ph type="dt" sz="half" idx="10"/>
          </p:nvPr>
        </p:nvSpPr>
        <p:spPr/>
        <p:txBody>
          <a:bodyPr/>
          <a:lstStyle/>
          <a:p>
            <a:fld id="{FE9D2583-BC15-4F0E-9415-D737C54A838D}" type="datetimeFigureOut">
              <a:rPr lang="en-US" smtClean="0"/>
              <a:t>11/7/2023</a:t>
            </a:fld>
            <a:endParaRPr lang="en-US"/>
          </a:p>
        </p:txBody>
      </p:sp>
      <p:sp>
        <p:nvSpPr>
          <p:cNvPr id="5" name="Footer Placeholder 4">
            <a:extLst>
              <a:ext uri="{FF2B5EF4-FFF2-40B4-BE49-F238E27FC236}">
                <a16:creationId xmlns:a16="http://schemas.microsoft.com/office/drawing/2014/main" id="{66D95798-DEBA-2365-0ED7-E6D1F946B9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6147DE-7125-09DF-2ACC-44784EEC099B}"/>
              </a:ext>
            </a:extLst>
          </p:cNvPr>
          <p:cNvSpPr>
            <a:spLocks noGrp="1"/>
          </p:cNvSpPr>
          <p:nvPr>
            <p:ph type="sldNum" sz="quarter" idx="12"/>
          </p:nvPr>
        </p:nvSpPr>
        <p:spPr/>
        <p:txBody>
          <a:bodyPr/>
          <a:lstStyle/>
          <a:p>
            <a:fld id="{ED69C699-115D-4B39-AF63-29E2F62537A5}" type="slidenum">
              <a:rPr lang="en-US" smtClean="0"/>
              <a:t>‹#›</a:t>
            </a:fld>
            <a:endParaRPr lang="en-US"/>
          </a:p>
        </p:txBody>
      </p:sp>
    </p:spTree>
    <p:extLst>
      <p:ext uri="{BB962C8B-B14F-4D97-AF65-F5344CB8AC3E}">
        <p14:creationId xmlns:p14="http://schemas.microsoft.com/office/powerpoint/2010/main" val="2572439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281AF1-C45F-A49E-D096-53F14AC7C9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744C5F-9BE0-1164-174C-C4B234D83E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CD77D2-3CE5-1C8B-F2EE-72F8B4A3BE0D}"/>
              </a:ext>
            </a:extLst>
          </p:cNvPr>
          <p:cNvSpPr>
            <a:spLocks noGrp="1"/>
          </p:cNvSpPr>
          <p:nvPr>
            <p:ph type="dt" sz="half" idx="10"/>
          </p:nvPr>
        </p:nvSpPr>
        <p:spPr/>
        <p:txBody>
          <a:bodyPr/>
          <a:lstStyle/>
          <a:p>
            <a:fld id="{FE9D2583-BC15-4F0E-9415-D737C54A838D}" type="datetimeFigureOut">
              <a:rPr lang="en-US" smtClean="0"/>
              <a:t>11/7/2023</a:t>
            </a:fld>
            <a:endParaRPr lang="en-US"/>
          </a:p>
        </p:txBody>
      </p:sp>
      <p:sp>
        <p:nvSpPr>
          <p:cNvPr id="5" name="Footer Placeholder 4">
            <a:extLst>
              <a:ext uri="{FF2B5EF4-FFF2-40B4-BE49-F238E27FC236}">
                <a16:creationId xmlns:a16="http://schemas.microsoft.com/office/drawing/2014/main" id="{A353C50D-EF8B-2243-AFE6-E0E1FECD14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A3FD49-DB58-3369-C420-9091F4DBBD61}"/>
              </a:ext>
            </a:extLst>
          </p:cNvPr>
          <p:cNvSpPr>
            <a:spLocks noGrp="1"/>
          </p:cNvSpPr>
          <p:nvPr>
            <p:ph type="sldNum" sz="quarter" idx="12"/>
          </p:nvPr>
        </p:nvSpPr>
        <p:spPr/>
        <p:txBody>
          <a:bodyPr/>
          <a:lstStyle/>
          <a:p>
            <a:fld id="{ED69C699-115D-4B39-AF63-29E2F62537A5}" type="slidenum">
              <a:rPr lang="en-US" smtClean="0"/>
              <a:t>‹#›</a:t>
            </a:fld>
            <a:endParaRPr lang="en-US"/>
          </a:p>
        </p:txBody>
      </p:sp>
    </p:spTree>
    <p:extLst>
      <p:ext uri="{BB962C8B-B14F-4D97-AF65-F5344CB8AC3E}">
        <p14:creationId xmlns:p14="http://schemas.microsoft.com/office/powerpoint/2010/main" val="2921416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D5C0E-E1EF-4C1F-A0F1-6B055442A4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2EDFFA-D17E-4A21-B046-D4FA991799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842DF0-E212-450C-95C0-9E3AD32562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C3E733-E328-4155-AC12-30AEB7E5D6F8}"/>
              </a:ext>
            </a:extLst>
          </p:cNvPr>
          <p:cNvSpPr>
            <a:spLocks noGrp="1"/>
          </p:cNvSpPr>
          <p:nvPr>
            <p:ph type="dt" sz="half" idx="10"/>
          </p:nvPr>
        </p:nvSpPr>
        <p:spPr/>
        <p:txBody>
          <a:bodyPr/>
          <a:lstStyle/>
          <a:p>
            <a:fld id="{F9298BAA-A7AA-47B5-9945-83C1BFBD2116}" type="datetimeFigureOut">
              <a:rPr lang="en-US" smtClean="0"/>
              <a:t>11/7/2023</a:t>
            </a:fld>
            <a:endParaRPr lang="en-US"/>
          </a:p>
        </p:txBody>
      </p:sp>
      <p:sp>
        <p:nvSpPr>
          <p:cNvPr id="6" name="Footer Placeholder 5">
            <a:extLst>
              <a:ext uri="{FF2B5EF4-FFF2-40B4-BE49-F238E27FC236}">
                <a16:creationId xmlns:a16="http://schemas.microsoft.com/office/drawing/2014/main" id="{88F8C636-2CDD-4433-BD9C-E1A725AA71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4472C5-1432-484B-AD26-06D86BC41C58}"/>
              </a:ext>
            </a:extLst>
          </p:cNvPr>
          <p:cNvSpPr>
            <a:spLocks noGrp="1"/>
          </p:cNvSpPr>
          <p:nvPr>
            <p:ph type="sldNum" sz="quarter" idx="12"/>
          </p:nvPr>
        </p:nvSpPr>
        <p:spPr/>
        <p:txBody>
          <a:bodyPr/>
          <a:lstStyle/>
          <a:p>
            <a:fld id="{51BFC045-32FB-4DEE-AB85-FF93A21E8387}" type="slidenum">
              <a:rPr lang="en-US" smtClean="0"/>
              <a:t>‹#›</a:t>
            </a:fld>
            <a:endParaRPr lang="en-US"/>
          </a:p>
        </p:txBody>
      </p:sp>
    </p:spTree>
    <p:extLst>
      <p:ext uri="{BB962C8B-B14F-4D97-AF65-F5344CB8AC3E}">
        <p14:creationId xmlns:p14="http://schemas.microsoft.com/office/powerpoint/2010/main" val="1517110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DBD7F-029D-4E3C-A6E3-34E955733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3E21CC-F917-4B50-A51C-54BC3C92FF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33C43D-21E9-4628-A27B-E027956F25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A6FB8F-CF11-4FEE-B84A-2988557BAD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48A602-0A74-4B8B-B6F9-1AEA3CB941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D5D37A-90FF-44B9-BA79-B71F1ED97334}"/>
              </a:ext>
            </a:extLst>
          </p:cNvPr>
          <p:cNvSpPr>
            <a:spLocks noGrp="1"/>
          </p:cNvSpPr>
          <p:nvPr>
            <p:ph type="dt" sz="half" idx="10"/>
          </p:nvPr>
        </p:nvSpPr>
        <p:spPr/>
        <p:txBody>
          <a:bodyPr/>
          <a:lstStyle/>
          <a:p>
            <a:fld id="{F9298BAA-A7AA-47B5-9945-83C1BFBD2116}" type="datetimeFigureOut">
              <a:rPr lang="en-US" smtClean="0"/>
              <a:t>11/7/2023</a:t>
            </a:fld>
            <a:endParaRPr lang="en-US"/>
          </a:p>
        </p:txBody>
      </p:sp>
      <p:sp>
        <p:nvSpPr>
          <p:cNvPr id="8" name="Footer Placeholder 7">
            <a:extLst>
              <a:ext uri="{FF2B5EF4-FFF2-40B4-BE49-F238E27FC236}">
                <a16:creationId xmlns:a16="http://schemas.microsoft.com/office/drawing/2014/main" id="{36F53A2C-EA2C-4FFE-9EDE-3443342D90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ADD45F-A1E1-4A3E-B049-3B264F9ED473}"/>
              </a:ext>
            </a:extLst>
          </p:cNvPr>
          <p:cNvSpPr>
            <a:spLocks noGrp="1"/>
          </p:cNvSpPr>
          <p:nvPr>
            <p:ph type="sldNum" sz="quarter" idx="12"/>
          </p:nvPr>
        </p:nvSpPr>
        <p:spPr/>
        <p:txBody>
          <a:bodyPr/>
          <a:lstStyle/>
          <a:p>
            <a:fld id="{51BFC045-32FB-4DEE-AB85-FF93A21E8387}" type="slidenum">
              <a:rPr lang="en-US" smtClean="0"/>
              <a:t>‹#›</a:t>
            </a:fld>
            <a:endParaRPr lang="en-US"/>
          </a:p>
        </p:txBody>
      </p:sp>
    </p:spTree>
    <p:extLst>
      <p:ext uri="{BB962C8B-B14F-4D97-AF65-F5344CB8AC3E}">
        <p14:creationId xmlns:p14="http://schemas.microsoft.com/office/powerpoint/2010/main" val="263889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FCA4A-9DD1-4860-AD54-4D080B1071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281C88-0005-4C5D-A23E-DBAECEDEB863}"/>
              </a:ext>
            </a:extLst>
          </p:cNvPr>
          <p:cNvSpPr>
            <a:spLocks noGrp="1"/>
          </p:cNvSpPr>
          <p:nvPr>
            <p:ph type="dt" sz="half" idx="10"/>
          </p:nvPr>
        </p:nvSpPr>
        <p:spPr/>
        <p:txBody>
          <a:bodyPr/>
          <a:lstStyle/>
          <a:p>
            <a:fld id="{F9298BAA-A7AA-47B5-9945-83C1BFBD2116}" type="datetimeFigureOut">
              <a:rPr lang="en-US" smtClean="0"/>
              <a:t>11/7/2023</a:t>
            </a:fld>
            <a:endParaRPr lang="en-US"/>
          </a:p>
        </p:txBody>
      </p:sp>
      <p:sp>
        <p:nvSpPr>
          <p:cNvPr id="4" name="Footer Placeholder 3">
            <a:extLst>
              <a:ext uri="{FF2B5EF4-FFF2-40B4-BE49-F238E27FC236}">
                <a16:creationId xmlns:a16="http://schemas.microsoft.com/office/drawing/2014/main" id="{A97D09ED-0CB2-45DB-9A91-FEB2D166BC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8521CC-CA34-4359-BB79-C1BA6E156F90}"/>
              </a:ext>
            </a:extLst>
          </p:cNvPr>
          <p:cNvSpPr>
            <a:spLocks noGrp="1"/>
          </p:cNvSpPr>
          <p:nvPr>
            <p:ph type="sldNum" sz="quarter" idx="12"/>
          </p:nvPr>
        </p:nvSpPr>
        <p:spPr/>
        <p:txBody>
          <a:bodyPr/>
          <a:lstStyle/>
          <a:p>
            <a:fld id="{51BFC045-32FB-4DEE-AB85-FF93A21E8387}" type="slidenum">
              <a:rPr lang="en-US" smtClean="0"/>
              <a:t>‹#›</a:t>
            </a:fld>
            <a:endParaRPr lang="en-US"/>
          </a:p>
        </p:txBody>
      </p:sp>
    </p:spTree>
    <p:extLst>
      <p:ext uri="{BB962C8B-B14F-4D97-AF65-F5344CB8AC3E}">
        <p14:creationId xmlns:p14="http://schemas.microsoft.com/office/powerpoint/2010/main" val="873057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C0F8B0-4909-4202-A36B-BED92BB36006}"/>
              </a:ext>
            </a:extLst>
          </p:cNvPr>
          <p:cNvSpPr>
            <a:spLocks noGrp="1"/>
          </p:cNvSpPr>
          <p:nvPr>
            <p:ph type="dt" sz="half" idx="10"/>
          </p:nvPr>
        </p:nvSpPr>
        <p:spPr/>
        <p:txBody>
          <a:bodyPr/>
          <a:lstStyle/>
          <a:p>
            <a:fld id="{F9298BAA-A7AA-47B5-9945-83C1BFBD2116}" type="datetimeFigureOut">
              <a:rPr lang="en-US" smtClean="0"/>
              <a:t>11/7/2023</a:t>
            </a:fld>
            <a:endParaRPr lang="en-US"/>
          </a:p>
        </p:txBody>
      </p:sp>
      <p:sp>
        <p:nvSpPr>
          <p:cNvPr id="3" name="Footer Placeholder 2">
            <a:extLst>
              <a:ext uri="{FF2B5EF4-FFF2-40B4-BE49-F238E27FC236}">
                <a16:creationId xmlns:a16="http://schemas.microsoft.com/office/drawing/2014/main" id="{8390B36A-3347-4D9F-BEA0-99A93796F7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ADC3FE-4BBD-4828-AA80-517F8627F74C}"/>
              </a:ext>
            </a:extLst>
          </p:cNvPr>
          <p:cNvSpPr>
            <a:spLocks noGrp="1"/>
          </p:cNvSpPr>
          <p:nvPr>
            <p:ph type="sldNum" sz="quarter" idx="12"/>
          </p:nvPr>
        </p:nvSpPr>
        <p:spPr/>
        <p:txBody>
          <a:bodyPr/>
          <a:lstStyle/>
          <a:p>
            <a:fld id="{51BFC045-32FB-4DEE-AB85-FF93A21E8387}" type="slidenum">
              <a:rPr lang="en-US" smtClean="0"/>
              <a:t>‹#›</a:t>
            </a:fld>
            <a:endParaRPr lang="en-US"/>
          </a:p>
        </p:txBody>
      </p:sp>
    </p:spTree>
    <p:extLst>
      <p:ext uri="{BB962C8B-B14F-4D97-AF65-F5344CB8AC3E}">
        <p14:creationId xmlns:p14="http://schemas.microsoft.com/office/powerpoint/2010/main" val="254266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83E87-D5C8-4E21-9173-23B7E1B55D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5E0076-6E55-45AD-9589-221C389F8F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7D63FF-4D0B-4209-9920-29B76B0699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611702-76DD-49C3-9188-8838960D2B26}"/>
              </a:ext>
            </a:extLst>
          </p:cNvPr>
          <p:cNvSpPr>
            <a:spLocks noGrp="1"/>
          </p:cNvSpPr>
          <p:nvPr>
            <p:ph type="dt" sz="half" idx="10"/>
          </p:nvPr>
        </p:nvSpPr>
        <p:spPr/>
        <p:txBody>
          <a:bodyPr/>
          <a:lstStyle/>
          <a:p>
            <a:fld id="{F9298BAA-A7AA-47B5-9945-83C1BFBD2116}" type="datetimeFigureOut">
              <a:rPr lang="en-US" smtClean="0"/>
              <a:t>11/7/2023</a:t>
            </a:fld>
            <a:endParaRPr lang="en-US"/>
          </a:p>
        </p:txBody>
      </p:sp>
      <p:sp>
        <p:nvSpPr>
          <p:cNvPr id="6" name="Footer Placeholder 5">
            <a:extLst>
              <a:ext uri="{FF2B5EF4-FFF2-40B4-BE49-F238E27FC236}">
                <a16:creationId xmlns:a16="http://schemas.microsoft.com/office/drawing/2014/main" id="{FBE329FA-BC42-49D0-A551-F2FF62D5C5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F7AA7A-8573-470D-B6A4-3B5485C1DB70}"/>
              </a:ext>
            </a:extLst>
          </p:cNvPr>
          <p:cNvSpPr>
            <a:spLocks noGrp="1"/>
          </p:cNvSpPr>
          <p:nvPr>
            <p:ph type="sldNum" sz="quarter" idx="12"/>
          </p:nvPr>
        </p:nvSpPr>
        <p:spPr/>
        <p:txBody>
          <a:bodyPr/>
          <a:lstStyle/>
          <a:p>
            <a:fld id="{51BFC045-32FB-4DEE-AB85-FF93A21E8387}" type="slidenum">
              <a:rPr lang="en-US" smtClean="0"/>
              <a:t>‹#›</a:t>
            </a:fld>
            <a:endParaRPr lang="en-US"/>
          </a:p>
        </p:txBody>
      </p:sp>
    </p:spTree>
    <p:extLst>
      <p:ext uri="{BB962C8B-B14F-4D97-AF65-F5344CB8AC3E}">
        <p14:creationId xmlns:p14="http://schemas.microsoft.com/office/powerpoint/2010/main" val="144751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DE9D4-DFE6-4405-997A-3F3C911B77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3B64A0-49B2-4AFD-A6A7-555FBF4499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C7D097D-2456-42C4-BAE1-E5CDC6D629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EB6DC3-37CD-4104-8035-6E24EAD45700}"/>
              </a:ext>
            </a:extLst>
          </p:cNvPr>
          <p:cNvSpPr>
            <a:spLocks noGrp="1"/>
          </p:cNvSpPr>
          <p:nvPr>
            <p:ph type="dt" sz="half" idx="10"/>
          </p:nvPr>
        </p:nvSpPr>
        <p:spPr/>
        <p:txBody>
          <a:bodyPr/>
          <a:lstStyle/>
          <a:p>
            <a:fld id="{F9298BAA-A7AA-47B5-9945-83C1BFBD2116}" type="datetimeFigureOut">
              <a:rPr lang="en-US" smtClean="0"/>
              <a:t>11/7/2023</a:t>
            </a:fld>
            <a:endParaRPr lang="en-US"/>
          </a:p>
        </p:txBody>
      </p:sp>
      <p:sp>
        <p:nvSpPr>
          <p:cNvPr id="6" name="Footer Placeholder 5">
            <a:extLst>
              <a:ext uri="{FF2B5EF4-FFF2-40B4-BE49-F238E27FC236}">
                <a16:creationId xmlns:a16="http://schemas.microsoft.com/office/drawing/2014/main" id="{F8902250-4355-4003-BFAD-B425B42F26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8F113C-91F8-42C7-B745-FFF78C468622}"/>
              </a:ext>
            </a:extLst>
          </p:cNvPr>
          <p:cNvSpPr>
            <a:spLocks noGrp="1"/>
          </p:cNvSpPr>
          <p:nvPr>
            <p:ph type="sldNum" sz="quarter" idx="12"/>
          </p:nvPr>
        </p:nvSpPr>
        <p:spPr/>
        <p:txBody>
          <a:bodyPr/>
          <a:lstStyle/>
          <a:p>
            <a:fld id="{51BFC045-32FB-4DEE-AB85-FF93A21E8387}" type="slidenum">
              <a:rPr lang="en-US" smtClean="0"/>
              <a:t>‹#›</a:t>
            </a:fld>
            <a:endParaRPr lang="en-US"/>
          </a:p>
        </p:txBody>
      </p:sp>
    </p:spTree>
    <p:extLst>
      <p:ext uri="{BB962C8B-B14F-4D97-AF65-F5344CB8AC3E}">
        <p14:creationId xmlns:p14="http://schemas.microsoft.com/office/powerpoint/2010/main" val="1522324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5C246C-76B6-431F-83E3-1FB7ED7A76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EA62BF-3104-4299-A2C6-AD58DF9B6C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32B634-D062-43F1-9A1A-0E6BC4B1FA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298BAA-A7AA-47B5-9945-83C1BFBD2116}" type="datetimeFigureOut">
              <a:rPr lang="en-US" smtClean="0"/>
              <a:t>11/7/2023</a:t>
            </a:fld>
            <a:endParaRPr lang="en-US"/>
          </a:p>
        </p:txBody>
      </p:sp>
      <p:sp>
        <p:nvSpPr>
          <p:cNvPr id="5" name="Footer Placeholder 4">
            <a:extLst>
              <a:ext uri="{FF2B5EF4-FFF2-40B4-BE49-F238E27FC236}">
                <a16:creationId xmlns:a16="http://schemas.microsoft.com/office/drawing/2014/main" id="{9C8C5327-E554-45F9-8EBA-7D0907B16F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EE1B175-CBC5-4979-8E30-65E70E0E27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BFC045-32FB-4DEE-AB85-FF93A21E8387}" type="slidenum">
              <a:rPr lang="en-US" smtClean="0"/>
              <a:t>‹#›</a:t>
            </a:fld>
            <a:endParaRPr lang="en-US"/>
          </a:p>
        </p:txBody>
      </p:sp>
    </p:spTree>
    <p:extLst>
      <p:ext uri="{BB962C8B-B14F-4D97-AF65-F5344CB8AC3E}">
        <p14:creationId xmlns:p14="http://schemas.microsoft.com/office/powerpoint/2010/main" val="40627425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EB2880-D58B-41ED-B9C2-4CFFB39523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9618FC-5940-49C2-994A-8B25029B12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80EA2-9DE4-4C17-8BF0-0C73D9079C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298BAA-A7AA-47B5-9945-83C1BFBD2116}" type="datetimeFigureOut">
              <a:rPr lang="en-US" smtClean="0"/>
              <a:t>11/7/2023</a:t>
            </a:fld>
            <a:endParaRPr lang="en-US"/>
          </a:p>
        </p:txBody>
      </p:sp>
      <p:sp>
        <p:nvSpPr>
          <p:cNvPr id="5" name="Footer Placeholder 4">
            <a:extLst>
              <a:ext uri="{FF2B5EF4-FFF2-40B4-BE49-F238E27FC236}">
                <a16:creationId xmlns:a16="http://schemas.microsoft.com/office/drawing/2014/main" id="{A05B7DB3-9B22-43D7-8615-EF8E5F4877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69DF18-5721-49C1-824B-084CAA8A57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BFC045-32FB-4DEE-AB85-FF93A21E8387}" type="slidenum">
              <a:rPr lang="en-US" smtClean="0"/>
              <a:t>‹#›</a:t>
            </a:fld>
            <a:endParaRPr lang="en-US"/>
          </a:p>
        </p:txBody>
      </p:sp>
    </p:spTree>
    <p:extLst>
      <p:ext uri="{BB962C8B-B14F-4D97-AF65-F5344CB8AC3E}">
        <p14:creationId xmlns:p14="http://schemas.microsoft.com/office/powerpoint/2010/main" val="29211702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766FBF-5C31-2BCB-0E76-E2B6868EB1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42E1DD6-D1EB-80A0-56C4-E74A358555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FC6A7A-C192-9C46-C961-B570242E51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9D2583-BC15-4F0E-9415-D737C54A838D}" type="datetimeFigureOut">
              <a:rPr lang="en-US" smtClean="0"/>
              <a:t>11/7/2023</a:t>
            </a:fld>
            <a:endParaRPr lang="en-US"/>
          </a:p>
        </p:txBody>
      </p:sp>
      <p:sp>
        <p:nvSpPr>
          <p:cNvPr id="5" name="Footer Placeholder 4">
            <a:extLst>
              <a:ext uri="{FF2B5EF4-FFF2-40B4-BE49-F238E27FC236}">
                <a16:creationId xmlns:a16="http://schemas.microsoft.com/office/drawing/2014/main" id="{146B5D32-4388-2497-E3F9-7D8C9D4A8F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8C7602-CE4C-2D58-9D93-326E3CA6C8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69C699-115D-4B39-AF63-29E2F62537A5}" type="slidenum">
              <a:rPr lang="en-US" smtClean="0"/>
              <a:t>‹#›</a:t>
            </a:fld>
            <a:endParaRPr lang="en-US"/>
          </a:p>
        </p:txBody>
      </p:sp>
    </p:spTree>
    <p:extLst>
      <p:ext uri="{BB962C8B-B14F-4D97-AF65-F5344CB8AC3E}">
        <p14:creationId xmlns:p14="http://schemas.microsoft.com/office/powerpoint/2010/main" val="3402757199"/>
      </p:ext>
    </p:extLst>
  </p:cSld>
  <p:clrMap bg1="lt1" tx1="dk1" bg2="lt2" tx2="dk2" accent1="accent1" accent2="accent2" accent3="accent3" accent4="accent4" accent5="accent5" accent6="accent6" hlink="hlink" folHlink="folHlink"/>
  <p:sldLayoutIdLst>
    <p:sldLayoutId id="2147483649" r:id="rId1"/>
    <p:sldLayoutId id="2147483808" r:id="rId2"/>
    <p:sldLayoutId id="2147483651" r:id="rId3"/>
    <p:sldLayoutId id="2147483809" r:id="rId4"/>
    <p:sldLayoutId id="2147483810" r:id="rId5"/>
    <p:sldLayoutId id="2147483811" r:id="rId6"/>
    <p:sldLayoutId id="2147483812" r:id="rId7"/>
    <p:sldLayoutId id="2147483813"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hyperlink" Target="https://www.liberatingstructures.com/6-making-space-with-triz/" TargetMode="Externa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hyperlink" Target="https://www.slideshare.net/Celcius233/a-guide-to-communities-of-practice" TargetMode="Externa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hyperlink" Target="https://www.slideshare.net/Celcius233/a-guide-to-communities-of-practice" TargetMode="Externa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hyperlink" Target="https://www.slideshare.net/Celcius233/a-guide-to-communities-of-practice" TargetMode="Externa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hyperlink" Target="https://www.slideshare.net/Celcius233/a-guide-to-communities-of-practice" TargetMode="Externa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hyperlink" Target="https://share.hsforms.com/1e2xG2j8gRQWUXRYP7ivnJg3t4uo" TargetMode="External"/><Relationship Id="rId5" Type="http://schemas.openxmlformats.org/officeDocument/2006/relationships/hyperlink" Target="mailto:OCH@olympicch.org" TargetMode="Externa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6.jpe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7.jpe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8.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Olympic Region watercolor background illustration.">
            <a:extLst>
              <a:ext uri="{FF2B5EF4-FFF2-40B4-BE49-F238E27FC236}">
                <a16:creationId xmlns:a16="http://schemas.microsoft.com/office/drawing/2014/main" id="{59B2FBF7-0F31-4A08-A2D4-707893787CA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t="14961" b="11653"/>
          <a:stretch/>
        </p:blipFill>
        <p:spPr>
          <a:xfrm>
            <a:off x="1227964" y="0"/>
            <a:ext cx="9345283" cy="6858000"/>
          </a:xfrm>
          <a:prstGeom prst="rect">
            <a:avLst/>
          </a:prstGeom>
          <a:gradFill>
            <a:gsLst>
              <a:gs pos="0">
                <a:schemeClr val="bg1"/>
              </a:gs>
              <a:gs pos="100000">
                <a:schemeClr val="bg1"/>
              </a:gs>
            </a:gsLst>
            <a:lin ang="5400000" scaled="1"/>
          </a:gradFill>
        </p:spPr>
      </p:pic>
      <p:sp>
        <p:nvSpPr>
          <p:cNvPr id="6" name="Rectangle 5">
            <a:extLst>
              <a:ext uri="{FF2B5EF4-FFF2-40B4-BE49-F238E27FC236}">
                <a16:creationId xmlns:a16="http://schemas.microsoft.com/office/drawing/2014/main" id="{8A17A092-BD83-4059-9B6B-64F49F0E577C}"/>
              </a:ext>
              <a:ext uri="{C183D7F6-B498-43B3-948B-1728B52AA6E4}">
                <adec:decorative xmlns:adec="http://schemas.microsoft.com/office/drawing/2017/decorative" val="1"/>
              </a:ext>
            </a:extLst>
          </p:cNvPr>
          <p:cNvSpPr/>
          <p:nvPr/>
        </p:nvSpPr>
        <p:spPr>
          <a:xfrm>
            <a:off x="2234557" y="0"/>
            <a:ext cx="9718429" cy="6858000"/>
          </a:xfrm>
          <a:prstGeom prst="rect">
            <a:avLst/>
          </a:prstGeom>
          <a:gradFill flip="none" rotWithShape="1">
            <a:gsLst>
              <a:gs pos="22000">
                <a:schemeClr val="bg1"/>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0374928A-292D-4D54-A394-CB7684A7651F}"/>
              </a:ext>
            </a:extLst>
          </p:cNvPr>
          <p:cNvSpPr>
            <a:spLocks noGrp="1"/>
          </p:cNvSpPr>
          <p:nvPr>
            <p:ph type="title" idx="4294967295"/>
          </p:nvPr>
        </p:nvSpPr>
        <p:spPr>
          <a:xfrm>
            <a:off x="0" y="1611086"/>
            <a:ext cx="12188952" cy="2821343"/>
          </a:xfrm>
          <a:prstGeom prst="rect">
            <a:avLst/>
          </a:prstGeom>
          <a:solidFill>
            <a:srgbClr val="0C4461">
              <a:alpha val="6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chemeClr val="bg1"/>
                </a:solidFill>
                <a:effectLst/>
                <a:uLnTx/>
                <a:uFillTx/>
                <a:latin typeface="Georgia Pro"/>
                <a:ea typeface="+mn-ea"/>
                <a:cs typeface="+mn-cs"/>
              </a:rPr>
              <a:t>Olympic Region </a:t>
            </a:r>
            <a:endParaRPr kumimoji="0" lang="en-US" sz="1800" b="0" i="0" u="none" strike="noStrike" kern="1200" cap="none" spc="0" normalizeH="0" baseline="0" noProof="0">
              <a:ln>
                <a:noFill/>
              </a:ln>
              <a:solidFill>
                <a:schemeClr val="bg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chemeClr val="bg1"/>
                </a:solidFill>
                <a:effectLst/>
                <a:uLnTx/>
                <a:uFillTx/>
                <a:latin typeface="Georgia Pro"/>
                <a:ea typeface="+mn-ea"/>
                <a:cs typeface="+mn-cs"/>
              </a:rPr>
              <a:t>Equity Community of Practice</a:t>
            </a:r>
            <a:endParaRPr kumimoji="0" lang="en-US" sz="1800" b="0" i="0" u="none" strike="noStrike" kern="1200" cap="none" spc="0" normalizeH="0" baseline="0" noProof="0">
              <a:ln>
                <a:noFill/>
              </a:ln>
              <a:solidFill>
                <a:schemeClr val="bg1"/>
              </a:solidFill>
              <a:effectLst/>
              <a:uLnTx/>
              <a:uFillTx/>
              <a:latin typeface="Calibri" panose="020F0502020204030204"/>
              <a:ea typeface="+mn-ea"/>
              <a:cs typeface="Calibri" panose="020F0502020204030204"/>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lt1"/>
                </a:solidFill>
                <a:effectLst/>
                <a:uLnTx/>
                <a:uFillTx/>
                <a:latin typeface="Avenir Next LT Pro Light"/>
                <a:ea typeface="+mn-ea"/>
                <a:cs typeface="+mn-cs"/>
              </a:rPr>
              <a:t>October 31, 2023</a:t>
            </a:r>
            <a:endParaRPr kumimoji="0" lang="en-US" sz="2400" b="1" i="0" u="none" strike="noStrike" kern="1200" cap="none" spc="0" normalizeH="0" baseline="0" noProof="0">
              <a:ln>
                <a:noFill/>
              </a:ln>
              <a:solidFill>
                <a:prstClr val="white"/>
              </a:solidFill>
              <a:effectLst/>
              <a:uLnTx/>
              <a:uFillTx/>
              <a:latin typeface="Avenir Next LT Pro Light" panose="020B0304020202020204" pitchFamily="34" charset="0"/>
              <a:ea typeface="+mn-ea"/>
              <a:cs typeface="+mn-cs"/>
            </a:endParaRPr>
          </a:p>
        </p:txBody>
      </p:sp>
      <p:pic>
        <p:nvPicPr>
          <p:cNvPr id="7" name="Picture 6" descr="Olympic Community of Health logo">
            <a:extLst>
              <a:ext uri="{FF2B5EF4-FFF2-40B4-BE49-F238E27FC236}">
                <a16:creationId xmlns:a16="http://schemas.microsoft.com/office/drawing/2014/main" id="{D7A42AD2-5C8A-44E0-A177-F1FA6175B8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8905" y="4964242"/>
            <a:ext cx="3566710" cy="1079273"/>
          </a:xfrm>
          <a:prstGeom prst="rect">
            <a:avLst/>
          </a:prstGeom>
        </p:spPr>
      </p:pic>
      <p:sp>
        <p:nvSpPr>
          <p:cNvPr id="3" name="TextBox 2">
            <a:extLst>
              <a:ext uri="{FF2B5EF4-FFF2-40B4-BE49-F238E27FC236}">
                <a16:creationId xmlns:a16="http://schemas.microsoft.com/office/drawing/2014/main" id="{167E6AAA-9A7F-4B32-B953-0809E161E2FB}"/>
              </a:ext>
            </a:extLst>
          </p:cNvPr>
          <p:cNvSpPr txBox="1"/>
          <p:nvPr/>
        </p:nvSpPr>
        <p:spPr>
          <a:xfrm>
            <a:off x="4432663" y="6175419"/>
            <a:ext cx="7328240" cy="792696"/>
          </a:xfrm>
          <a:prstGeom prst="rect">
            <a:avLst/>
          </a:prstGeom>
        </p:spPr>
        <p:txBody>
          <a:bodyPr vert="horz" lIns="91440" tIns="45720" rIns="91440" bIns="45720" rtlCol="0">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1700" b="1" i="0" u="none" strike="noStrike" kern="1200" cap="all" spc="100" normalizeH="0" baseline="0" noProof="0">
                <a:ln>
                  <a:noFill/>
                </a:ln>
                <a:solidFill>
                  <a:prstClr val="white">
                    <a:lumMod val="65000"/>
                  </a:prstClr>
                </a:solidFill>
                <a:effectLst/>
                <a:uLnTx/>
                <a:uFillTx/>
                <a:latin typeface="Khmer UI" panose="020B0604020202020204" pitchFamily="34" charset="0"/>
                <a:ea typeface="+mn-ea"/>
                <a:cs typeface="Khmer UI" panose="020B0604020202020204" pitchFamily="34" charset="0"/>
              </a:rPr>
              <a:t>Clallam | Jefferson | Kitsap</a:t>
            </a:r>
          </a:p>
        </p:txBody>
      </p:sp>
    </p:spTree>
    <p:extLst>
      <p:ext uri="{BB962C8B-B14F-4D97-AF65-F5344CB8AC3E}">
        <p14:creationId xmlns:p14="http://schemas.microsoft.com/office/powerpoint/2010/main" val="7054611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E1682-E99A-C96A-931B-4E26D810E17A}"/>
              </a:ext>
              <a:ext uri="{C183D7F6-B498-43B3-948B-1728B52AA6E4}">
                <adec:decorative xmlns:adec="http://schemas.microsoft.com/office/drawing/2017/decorative" val="1"/>
              </a:ext>
            </a:extLst>
          </p:cNvPr>
          <p:cNvPicPr>
            <a:picLocks noChangeAspect="1"/>
          </p:cNvPicPr>
          <p:nvPr/>
        </p:nvPicPr>
        <p:blipFill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27142" b="39407"/>
          <a:stretch/>
        </p:blipFill>
        <p:spPr>
          <a:xfrm>
            <a:off x="0" y="0"/>
            <a:ext cx="12192000" cy="6128657"/>
          </a:xfrm>
          <a:prstGeom prst="rect">
            <a:avLst/>
          </a:prstGeom>
        </p:spPr>
      </p:pic>
      <p:sp>
        <p:nvSpPr>
          <p:cNvPr id="2" name="Title 1">
            <a:extLst>
              <a:ext uri="{FF2B5EF4-FFF2-40B4-BE49-F238E27FC236}">
                <a16:creationId xmlns:a16="http://schemas.microsoft.com/office/drawing/2014/main" id="{A1D0BA26-8835-101A-F33E-4B0578243B7E}"/>
              </a:ext>
            </a:extLst>
          </p:cNvPr>
          <p:cNvSpPr>
            <a:spLocks noGrp="1"/>
          </p:cNvSpPr>
          <p:nvPr>
            <p:ph type="title"/>
          </p:nvPr>
        </p:nvSpPr>
        <p:spPr>
          <a:xfrm>
            <a:off x="838200" y="199048"/>
            <a:ext cx="10515600" cy="1325563"/>
          </a:xfrm>
        </p:spPr>
        <p:txBody>
          <a:bodyPr vert="horz" lIns="91440" tIns="45720" rIns="91440" bIns="45720" rtlCol="0" anchor="ctr">
            <a:noAutofit/>
          </a:bodyPr>
          <a:lstStyle/>
          <a:p>
            <a:pPr algn="ctr"/>
            <a:r>
              <a:rPr lang="en-US" sz="4800" b="1">
                <a:solidFill>
                  <a:schemeClr val="accent1"/>
                </a:solidFill>
                <a:latin typeface="Avenir Next LT Pro"/>
                <a:cs typeface="Calibri Light"/>
              </a:rPr>
              <a:t>TRIZ- the Power of Creative Destruction</a:t>
            </a:r>
            <a:endParaRPr lang="en-US" sz="4800">
              <a:solidFill>
                <a:schemeClr val="accent1"/>
              </a:solidFill>
              <a:ea typeface="Calibri Light"/>
              <a:cs typeface="Calibri Light"/>
            </a:endParaRPr>
          </a:p>
        </p:txBody>
      </p:sp>
      <p:sp>
        <p:nvSpPr>
          <p:cNvPr id="6" name="TextBox 5">
            <a:extLst>
              <a:ext uri="{FF2B5EF4-FFF2-40B4-BE49-F238E27FC236}">
                <a16:creationId xmlns:a16="http://schemas.microsoft.com/office/drawing/2014/main" id="{FBCD46BA-F095-C1D6-490F-D57B1B4847F5}"/>
              </a:ext>
            </a:extLst>
          </p:cNvPr>
          <p:cNvSpPr txBox="1"/>
          <p:nvPr/>
        </p:nvSpPr>
        <p:spPr>
          <a:xfrm>
            <a:off x="479394" y="1691706"/>
            <a:ext cx="11425561"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cs typeface="Calibri"/>
              </a:rPr>
              <a:t>What is made possible when we clear room for innovation? </a:t>
            </a:r>
          </a:p>
          <a:p>
            <a:pPr algn="ctr"/>
            <a:r>
              <a:rPr lang="en-US" sz="2200">
                <a:cs typeface="Calibri"/>
              </a:rPr>
              <a:t>What must we </a:t>
            </a:r>
            <a:r>
              <a:rPr lang="en-US" sz="2200" b="1">
                <a:cs typeface="Calibri"/>
              </a:rPr>
              <a:t>STOP</a:t>
            </a:r>
            <a:r>
              <a:rPr lang="en-US" sz="2200">
                <a:cs typeface="Calibri"/>
              </a:rPr>
              <a:t> doing in order to make progress on our deepest purpose? </a:t>
            </a:r>
          </a:p>
          <a:p>
            <a:pPr algn="ctr"/>
            <a:r>
              <a:rPr lang="en-US" sz="2200">
                <a:cs typeface="Calibri"/>
              </a:rPr>
              <a:t>Using </a:t>
            </a:r>
            <a:r>
              <a:rPr lang="en-US" sz="2200" b="1">
                <a:cs typeface="Calibri"/>
              </a:rPr>
              <a:t>TRIZ (Theory of Inventive Problem Solving) </a:t>
            </a:r>
            <a:r>
              <a:rPr lang="en-US" sz="2200">
                <a:cs typeface="Calibri"/>
              </a:rPr>
              <a:t>we took time to examine the counterproductive behaviors, mindsets, practices, and procedures that contribute to inequitable environments.</a:t>
            </a:r>
          </a:p>
        </p:txBody>
      </p:sp>
      <p:sp>
        <p:nvSpPr>
          <p:cNvPr id="9" name="TextBox 8">
            <a:extLst>
              <a:ext uri="{FF2B5EF4-FFF2-40B4-BE49-F238E27FC236}">
                <a16:creationId xmlns:a16="http://schemas.microsoft.com/office/drawing/2014/main" id="{DEB9E7E5-12F6-C1FA-31AF-B1DAFC1F75DE}"/>
              </a:ext>
            </a:extLst>
          </p:cNvPr>
          <p:cNvSpPr txBox="1"/>
          <p:nvPr/>
        </p:nvSpPr>
        <p:spPr>
          <a:xfrm>
            <a:off x="838199" y="3719744"/>
            <a:ext cx="3346881" cy="1464231"/>
          </a:xfrm>
          <a:prstGeom prst="roundRect">
            <a:avLst/>
          </a:prstGeom>
          <a:solidFill>
            <a:srgbClr val="A9C199"/>
          </a:solidFill>
        </p:spPr>
        <p:txBody>
          <a:bodyPr wrap="square" rtlCol="0">
            <a:spAutoFit/>
          </a:bodyPr>
          <a:lstStyle/>
          <a:p>
            <a:pPr marL="342900" indent="-342900">
              <a:buFont typeface="+mj-lt"/>
              <a:buAutoNum type="arabicPeriod"/>
            </a:pPr>
            <a:r>
              <a:rPr lang="en-US" sz="2000"/>
              <a:t>List all the ways we can ensure we are creating the most </a:t>
            </a:r>
            <a:r>
              <a:rPr lang="en-US" sz="2000" b="1"/>
              <a:t>INEQUITABLE</a:t>
            </a:r>
            <a:r>
              <a:rPr lang="en-US" sz="2000"/>
              <a:t> environment possible.</a:t>
            </a:r>
          </a:p>
        </p:txBody>
      </p:sp>
      <p:sp>
        <p:nvSpPr>
          <p:cNvPr id="10" name="TextBox 9">
            <a:extLst>
              <a:ext uri="{FF2B5EF4-FFF2-40B4-BE49-F238E27FC236}">
                <a16:creationId xmlns:a16="http://schemas.microsoft.com/office/drawing/2014/main" id="{3014EF49-0F55-BC84-6922-CD2A04533529}"/>
              </a:ext>
            </a:extLst>
          </p:cNvPr>
          <p:cNvSpPr txBox="1"/>
          <p:nvPr/>
        </p:nvSpPr>
        <p:spPr>
          <a:xfrm>
            <a:off x="4715891" y="3719744"/>
            <a:ext cx="3018408" cy="1464231"/>
          </a:xfrm>
          <a:prstGeom prst="roundRect">
            <a:avLst/>
          </a:prstGeom>
          <a:solidFill>
            <a:srgbClr val="A9CBD9"/>
          </a:solidFill>
        </p:spPr>
        <p:txBody>
          <a:bodyPr wrap="square" rtlCol="0">
            <a:spAutoFit/>
          </a:bodyPr>
          <a:lstStyle/>
          <a:p>
            <a:pPr marL="342900" indent="-342900">
              <a:buFont typeface="+mj-lt"/>
              <a:buAutoNum type="arabicPeriod" startAt="2"/>
            </a:pPr>
            <a:r>
              <a:rPr lang="en-US" sz="2000" b="1"/>
              <a:t>Be brutally honest</a:t>
            </a:r>
            <a:r>
              <a:rPr lang="en-US" sz="2000"/>
              <a:t>. What are we doing that resembles anything on list #1?</a:t>
            </a:r>
          </a:p>
        </p:txBody>
      </p:sp>
      <p:sp>
        <p:nvSpPr>
          <p:cNvPr id="11" name="TextBox 10">
            <a:extLst>
              <a:ext uri="{FF2B5EF4-FFF2-40B4-BE49-F238E27FC236}">
                <a16:creationId xmlns:a16="http://schemas.microsoft.com/office/drawing/2014/main" id="{D7EF8121-0608-1DCA-F7FC-FB4F8384D178}"/>
              </a:ext>
            </a:extLst>
          </p:cNvPr>
          <p:cNvSpPr txBox="1"/>
          <p:nvPr/>
        </p:nvSpPr>
        <p:spPr>
          <a:xfrm>
            <a:off x="8345010" y="3719744"/>
            <a:ext cx="2867488" cy="1464231"/>
          </a:xfrm>
          <a:prstGeom prst="roundRect">
            <a:avLst/>
          </a:prstGeom>
          <a:solidFill>
            <a:srgbClr val="A9C199"/>
          </a:solidFill>
        </p:spPr>
        <p:txBody>
          <a:bodyPr wrap="square" rtlCol="0">
            <a:spAutoFit/>
          </a:bodyPr>
          <a:lstStyle/>
          <a:p>
            <a:pPr marL="342900" indent="-342900">
              <a:buFont typeface="+mj-lt"/>
              <a:buAutoNum type="arabicPeriod" startAt="3"/>
            </a:pPr>
            <a:r>
              <a:rPr lang="en-US" sz="2000"/>
              <a:t>What is the first step we can take to</a:t>
            </a:r>
            <a:r>
              <a:rPr lang="en-US" sz="2000" b="1"/>
              <a:t> STOP </a:t>
            </a:r>
            <a:r>
              <a:rPr lang="en-US" sz="2000"/>
              <a:t>what we have identified on list #2?</a:t>
            </a:r>
          </a:p>
        </p:txBody>
      </p:sp>
      <p:sp>
        <p:nvSpPr>
          <p:cNvPr id="7" name="TextBox 6">
            <a:extLst>
              <a:ext uri="{FF2B5EF4-FFF2-40B4-BE49-F238E27FC236}">
                <a16:creationId xmlns:a16="http://schemas.microsoft.com/office/drawing/2014/main" id="{BD1A0B51-EED4-EC14-0C13-5AC30EC960DC}"/>
              </a:ext>
            </a:extLst>
          </p:cNvPr>
          <p:cNvSpPr txBox="1"/>
          <p:nvPr/>
        </p:nvSpPr>
        <p:spPr>
          <a:xfrm>
            <a:off x="5789416" y="5580797"/>
            <a:ext cx="611553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dirty="0">
                <a:cs typeface="Calibri"/>
              </a:rPr>
              <a:t>"The urge to destroy is also a creative urge" - Mikhail Bakunin</a:t>
            </a:r>
          </a:p>
        </p:txBody>
      </p:sp>
      <p:sp>
        <p:nvSpPr>
          <p:cNvPr id="3" name="TextBox 2">
            <a:extLst>
              <a:ext uri="{FF2B5EF4-FFF2-40B4-BE49-F238E27FC236}">
                <a16:creationId xmlns:a16="http://schemas.microsoft.com/office/drawing/2014/main" id="{B055EBAA-82BC-42D2-253E-8DC02E9D6BBD}"/>
              </a:ext>
            </a:extLst>
          </p:cNvPr>
          <p:cNvSpPr txBox="1"/>
          <p:nvPr/>
        </p:nvSpPr>
        <p:spPr>
          <a:xfrm>
            <a:off x="347682" y="6295752"/>
            <a:ext cx="7674796" cy="369332"/>
          </a:xfrm>
          <a:prstGeom prst="rect">
            <a:avLst/>
          </a:prstGeom>
          <a:noFill/>
        </p:spPr>
        <p:txBody>
          <a:bodyPr wrap="square" rtlCol="0">
            <a:spAutoFit/>
          </a:bodyPr>
          <a:lstStyle/>
          <a:p>
            <a:r>
              <a:rPr lang="en-US" i="1" dirty="0">
                <a:solidFill>
                  <a:schemeClr val="bg1"/>
                </a:solidFill>
              </a:rPr>
              <a:t>Source: </a:t>
            </a:r>
            <a:r>
              <a:rPr lang="en-US" i="1" dirty="0">
                <a:solidFill>
                  <a:schemeClr val="bg1"/>
                </a:solidFill>
                <a:hlinkClick r:id="rId5">
                  <a:extLst>
                    <a:ext uri="{A12FA001-AC4F-418D-AE19-62706E023703}">
                      <ahyp:hlinkClr xmlns:ahyp="http://schemas.microsoft.com/office/drawing/2018/hyperlinkcolor" val="tx"/>
                    </a:ext>
                  </a:extLst>
                </a:hlinkClick>
              </a:rPr>
              <a:t>https://www.liberatingstructures.com/6-making-space-with-triz/</a:t>
            </a:r>
            <a:r>
              <a:rPr lang="en-US" i="1" dirty="0">
                <a:solidFill>
                  <a:schemeClr val="bg1"/>
                </a:solidFill>
              </a:rPr>
              <a:t> </a:t>
            </a:r>
          </a:p>
        </p:txBody>
      </p:sp>
    </p:spTree>
    <p:extLst>
      <p:ext uri="{BB962C8B-B14F-4D97-AF65-F5344CB8AC3E}">
        <p14:creationId xmlns:p14="http://schemas.microsoft.com/office/powerpoint/2010/main" val="3741638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E1682-E99A-C96A-931B-4E26D810E17A}"/>
              </a:ext>
              <a:ext uri="{C183D7F6-B498-43B3-948B-1728B52AA6E4}">
                <adec:decorative xmlns:adec="http://schemas.microsoft.com/office/drawing/2017/decorative" val="1"/>
              </a:ext>
            </a:extLst>
          </p:cNvPr>
          <p:cNvPicPr>
            <a:picLocks noChangeAspect="1"/>
          </p:cNvPicPr>
          <p:nvPr/>
        </p:nvPicPr>
        <p:blipFill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27142" b="39407"/>
          <a:stretch/>
        </p:blipFill>
        <p:spPr>
          <a:xfrm>
            <a:off x="0" y="0"/>
            <a:ext cx="12192000" cy="6128657"/>
          </a:xfrm>
          <a:prstGeom prst="rect">
            <a:avLst/>
          </a:prstGeom>
        </p:spPr>
      </p:pic>
      <p:sp>
        <p:nvSpPr>
          <p:cNvPr id="2" name="Title 1">
            <a:extLst>
              <a:ext uri="{FF2B5EF4-FFF2-40B4-BE49-F238E27FC236}">
                <a16:creationId xmlns:a16="http://schemas.microsoft.com/office/drawing/2014/main" id="{A1D0BA26-8835-101A-F33E-4B0578243B7E}"/>
              </a:ext>
            </a:extLst>
          </p:cNvPr>
          <p:cNvSpPr>
            <a:spLocks noGrp="1"/>
          </p:cNvSpPr>
          <p:nvPr>
            <p:ph type="title"/>
          </p:nvPr>
        </p:nvSpPr>
        <p:spPr>
          <a:xfrm>
            <a:off x="838200" y="199048"/>
            <a:ext cx="10515600" cy="1325563"/>
          </a:xfrm>
        </p:spPr>
        <p:txBody>
          <a:bodyPr vert="horz" lIns="91440" tIns="45720" rIns="91440" bIns="45720" rtlCol="0" anchor="ctr">
            <a:noAutofit/>
          </a:bodyPr>
          <a:lstStyle/>
          <a:p>
            <a:pPr algn="ctr"/>
            <a:r>
              <a:rPr lang="en-US" sz="4800" b="1">
                <a:solidFill>
                  <a:schemeClr val="accent1"/>
                </a:solidFill>
                <a:latin typeface="Avenir Next LT Pro"/>
                <a:cs typeface="Calibri Light"/>
              </a:rPr>
              <a:t>TRIZ- the Power of Creative Destruction -</a:t>
            </a:r>
            <a:r>
              <a:rPr lang="en-US" sz="4800" b="1" i="1">
                <a:solidFill>
                  <a:schemeClr val="accent1"/>
                </a:solidFill>
                <a:latin typeface="Avenir Next LT Pro"/>
                <a:cs typeface="Calibri Light"/>
              </a:rPr>
              <a:t>continued</a:t>
            </a:r>
            <a:endParaRPr lang="en-US" sz="4800">
              <a:solidFill>
                <a:schemeClr val="accent1"/>
              </a:solidFill>
              <a:ea typeface="Calibri Light"/>
              <a:cs typeface="Calibri Light"/>
            </a:endParaRPr>
          </a:p>
        </p:txBody>
      </p:sp>
      <p:sp>
        <p:nvSpPr>
          <p:cNvPr id="6" name="TextBox 5">
            <a:extLst>
              <a:ext uri="{FF2B5EF4-FFF2-40B4-BE49-F238E27FC236}">
                <a16:creationId xmlns:a16="http://schemas.microsoft.com/office/drawing/2014/main" id="{FBCD46BA-F095-C1D6-490F-D57B1B4847F5}"/>
              </a:ext>
            </a:extLst>
          </p:cNvPr>
          <p:cNvSpPr txBox="1"/>
          <p:nvPr/>
        </p:nvSpPr>
        <p:spPr>
          <a:xfrm>
            <a:off x="479394" y="1691706"/>
            <a:ext cx="1142556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t>Inspiring solutions and promising first steps to disrupt inequitable environments:</a:t>
            </a:r>
          </a:p>
        </p:txBody>
      </p:sp>
      <p:sp>
        <p:nvSpPr>
          <p:cNvPr id="16" name="TextBox 15">
            <a:extLst>
              <a:ext uri="{FF2B5EF4-FFF2-40B4-BE49-F238E27FC236}">
                <a16:creationId xmlns:a16="http://schemas.microsoft.com/office/drawing/2014/main" id="{7E55C176-BC7A-15D8-2D2E-09E957AF7E06}"/>
              </a:ext>
            </a:extLst>
          </p:cNvPr>
          <p:cNvSpPr txBox="1"/>
          <p:nvPr/>
        </p:nvSpPr>
        <p:spPr>
          <a:xfrm>
            <a:off x="1275715" y="2468045"/>
            <a:ext cx="2286379" cy="783193"/>
          </a:xfrm>
          <a:prstGeom prst="roundRect">
            <a:avLst/>
          </a:prstGeom>
          <a:solidFill>
            <a:srgbClr val="A9C199"/>
          </a:solidFill>
        </p:spPr>
        <p:txBody>
          <a:bodyPr wrap="square" rtlCol="0">
            <a:spAutoFit/>
          </a:bodyPr>
          <a:lstStyle/>
          <a:p>
            <a:pPr algn="ctr"/>
            <a:r>
              <a:rPr lang="en-US" sz="2000"/>
              <a:t>Test processes with fresh eyes</a:t>
            </a:r>
          </a:p>
        </p:txBody>
      </p:sp>
      <p:sp>
        <p:nvSpPr>
          <p:cNvPr id="13" name="TextBox 12">
            <a:extLst>
              <a:ext uri="{FF2B5EF4-FFF2-40B4-BE49-F238E27FC236}">
                <a16:creationId xmlns:a16="http://schemas.microsoft.com/office/drawing/2014/main" id="{CDBBA7C0-91AF-0932-6834-8FC21E19E9A5}"/>
              </a:ext>
            </a:extLst>
          </p:cNvPr>
          <p:cNvSpPr txBox="1"/>
          <p:nvPr/>
        </p:nvSpPr>
        <p:spPr>
          <a:xfrm>
            <a:off x="1085368" y="3565912"/>
            <a:ext cx="2663332" cy="783193"/>
          </a:xfrm>
          <a:prstGeom prst="roundRect">
            <a:avLst/>
          </a:prstGeom>
          <a:solidFill>
            <a:srgbClr val="A9CBD9"/>
          </a:solidFill>
        </p:spPr>
        <p:txBody>
          <a:bodyPr wrap="square" rtlCol="0">
            <a:spAutoFit/>
          </a:bodyPr>
          <a:lstStyle/>
          <a:p>
            <a:pPr algn="ctr"/>
            <a:r>
              <a:rPr lang="en-US" sz="2000"/>
              <a:t>This work start from within- self monitoring</a:t>
            </a:r>
          </a:p>
        </p:txBody>
      </p:sp>
      <p:sp>
        <p:nvSpPr>
          <p:cNvPr id="9" name="TextBox 8">
            <a:extLst>
              <a:ext uri="{FF2B5EF4-FFF2-40B4-BE49-F238E27FC236}">
                <a16:creationId xmlns:a16="http://schemas.microsoft.com/office/drawing/2014/main" id="{DEB9E7E5-12F6-C1FA-31AF-B1DAFC1F75DE}"/>
              </a:ext>
            </a:extLst>
          </p:cNvPr>
          <p:cNvSpPr txBox="1"/>
          <p:nvPr/>
        </p:nvSpPr>
        <p:spPr>
          <a:xfrm>
            <a:off x="1089097" y="4562450"/>
            <a:ext cx="2659603" cy="1123712"/>
          </a:xfrm>
          <a:prstGeom prst="roundRect">
            <a:avLst/>
          </a:prstGeom>
          <a:solidFill>
            <a:srgbClr val="A9C199"/>
          </a:solidFill>
        </p:spPr>
        <p:txBody>
          <a:bodyPr wrap="square" rtlCol="0">
            <a:spAutoFit/>
          </a:bodyPr>
          <a:lstStyle/>
          <a:p>
            <a:pPr algn="ctr"/>
            <a:r>
              <a:rPr lang="en-US" sz="2000"/>
              <a:t>Expand social sphere- listen more, practice asking questions</a:t>
            </a:r>
          </a:p>
        </p:txBody>
      </p:sp>
      <p:sp>
        <p:nvSpPr>
          <p:cNvPr id="14" name="TextBox 13">
            <a:extLst>
              <a:ext uri="{FF2B5EF4-FFF2-40B4-BE49-F238E27FC236}">
                <a16:creationId xmlns:a16="http://schemas.microsoft.com/office/drawing/2014/main" id="{54F76446-550C-5CCF-C160-91A993DF01FB}"/>
              </a:ext>
            </a:extLst>
          </p:cNvPr>
          <p:cNvSpPr txBox="1"/>
          <p:nvPr/>
        </p:nvSpPr>
        <p:spPr>
          <a:xfrm>
            <a:off x="4837808" y="2494478"/>
            <a:ext cx="2516378" cy="783193"/>
          </a:xfrm>
          <a:prstGeom prst="roundRect">
            <a:avLst/>
          </a:prstGeom>
          <a:solidFill>
            <a:srgbClr val="A9CBD9"/>
          </a:solidFill>
        </p:spPr>
        <p:txBody>
          <a:bodyPr wrap="square" rtlCol="0">
            <a:spAutoFit/>
          </a:bodyPr>
          <a:lstStyle/>
          <a:p>
            <a:pPr algn="ctr"/>
            <a:r>
              <a:rPr lang="en-US" sz="2000"/>
              <a:t>Step up, be the voice challenging inequity</a:t>
            </a:r>
          </a:p>
        </p:txBody>
      </p:sp>
      <p:sp>
        <p:nvSpPr>
          <p:cNvPr id="12" name="TextBox 11">
            <a:extLst>
              <a:ext uri="{FF2B5EF4-FFF2-40B4-BE49-F238E27FC236}">
                <a16:creationId xmlns:a16="http://schemas.microsoft.com/office/drawing/2014/main" id="{6FE4A8B2-C858-3B77-669A-B3A6E7AA84B2}"/>
              </a:ext>
            </a:extLst>
          </p:cNvPr>
          <p:cNvSpPr txBox="1"/>
          <p:nvPr/>
        </p:nvSpPr>
        <p:spPr>
          <a:xfrm>
            <a:off x="4766196" y="3514835"/>
            <a:ext cx="2659603" cy="1464231"/>
          </a:xfrm>
          <a:prstGeom prst="roundRect">
            <a:avLst/>
          </a:prstGeom>
          <a:solidFill>
            <a:srgbClr val="A9C199"/>
          </a:solidFill>
        </p:spPr>
        <p:txBody>
          <a:bodyPr wrap="square" rtlCol="0">
            <a:spAutoFit/>
          </a:bodyPr>
          <a:lstStyle/>
          <a:p>
            <a:pPr algn="ctr"/>
            <a:r>
              <a:rPr lang="en-US" sz="2000"/>
              <a:t>Seek input from women, Black, Indigenous, and People of Color voices</a:t>
            </a:r>
          </a:p>
        </p:txBody>
      </p:sp>
      <p:sp>
        <p:nvSpPr>
          <p:cNvPr id="15" name="TextBox 14">
            <a:extLst>
              <a:ext uri="{FF2B5EF4-FFF2-40B4-BE49-F238E27FC236}">
                <a16:creationId xmlns:a16="http://schemas.microsoft.com/office/drawing/2014/main" id="{FE27ED02-7AA0-E756-6FFD-6078277474C7}"/>
              </a:ext>
            </a:extLst>
          </p:cNvPr>
          <p:cNvSpPr txBox="1"/>
          <p:nvPr/>
        </p:nvSpPr>
        <p:spPr>
          <a:xfrm>
            <a:off x="5013362" y="5174486"/>
            <a:ext cx="2165269" cy="783193"/>
          </a:xfrm>
          <a:prstGeom prst="roundRect">
            <a:avLst/>
          </a:prstGeom>
          <a:solidFill>
            <a:srgbClr val="A9CBD9"/>
          </a:solidFill>
        </p:spPr>
        <p:txBody>
          <a:bodyPr wrap="square" rtlCol="0">
            <a:spAutoFit/>
          </a:bodyPr>
          <a:lstStyle/>
          <a:p>
            <a:pPr algn="ctr"/>
            <a:r>
              <a:rPr lang="en-US" sz="2000"/>
              <a:t>Hold brave spaces for conversations</a:t>
            </a:r>
          </a:p>
        </p:txBody>
      </p:sp>
      <p:sp>
        <p:nvSpPr>
          <p:cNvPr id="17" name="TextBox 16">
            <a:extLst>
              <a:ext uri="{FF2B5EF4-FFF2-40B4-BE49-F238E27FC236}">
                <a16:creationId xmlns:a16="http://schemas.microsoft.com/office/drawing/2014/main" id="{B3E211E9-C67A-1EB8-BB85-1275981E602A}"/>
              </a:ext>
            </a:extLst>
          </p:cNvPr>
          <p:cNvSpPr txBox="1"/>
          <p:nvPr/>
        </p:nvSpPr>
        <p:spPr>
          <a:xfrm>
            <a:off x="7982741" y="2486507"/>
            <a:ext cx="3213260" cy="783193"/>
          </a:xfrm>
          <a:prstGeom prst="roundRect">
            <a:avLst/>
          </a:prstGeom>
          <a:solidFill>
            <a:srgbClr val="A9C199"/>
          </a:solidFill>
        </p:spPr>
        <p:txBody>
          <a:bodyPr wrap="square" rtlCol="0">
            <a:spAutoFit/>
          </a:bodyPr>
          <a:lstStyle/>
          <a:p>
            <a:pPr algn="ctr"/>
            <a:r>
              <a:rPr lang="en-US" sz="2000"/>
              <a:t>Reflection as a community and individually</a:t>
            </a:r>
          </a:p>
        </p:txBody>
      </p:sp>
      <p:sp>
        <p:nvSpPr>
          <p:cNvPr id="10" name="TextBox 9">
            <a:extLst>
              <a:ext uri="{FF2B5EF4-FFF2-40B4-BE49-F238E27FC236}">
                <a16:creationId xmlns:a16="http://schemas.microsoft.com/office/drawing/2014/main" id="{3014EF49-0F55-BC84-6922-CD2A04533529}"/>
              </a:ext>
            </a:extLst>
          </p:cNvPr>
          <p:cNvSpPr txBox="1"/>
          <p:nvPr/>
        </p:nvSpPr>
        <p:spPr>
          <a:xfrm>
            <a:off x="8753902" y="3514835"/>
            <a:ext cx="1670937" cy="442674"/>
          </a:xfrm>
          <a:prstGeom prst="roundRect">
            <a:avLst/>
          </a:prstGeom>
          <a:solidFill>
            <a:srgbClr val="A9CBD9"/>
          </a:solidFill>
        </p:spPr>
        <p:txBody>
          <a:bodyPr wrap="square" rtlCol="0">
            <a:spAutoFit/>
          </a:bodyPr>
          <a:lstStyle/>
          <a:p>
            <a:pPr algn="ctr"/>
            <a:r>
              <a:rPr lang="en-US" sz="2000"/>
              <a:t>Listen deeply</a:t>
            </a:r>
          </a:p>
        </p:txBody>
      </p:sp>
      <p:sp>
        <p:nvSpPr>
          <p:cNvPr id="11" name="TextBox 10">
            <a:extLst>
              <a:ext uri="{FF2B5EF4-FFF2-40B4-BE49-F238E27FC236}">
                <a16:creationId xmlns:a16="http://schemas.microsoft.com/office/drawing/2014/main" id="{D7EF8121-0608-1DCA-F7FC-FB4F8384D178}"/>
              </a:ext>
            </a:extLst>
          </p:cNvPr>
          <p:cNvSpPr txBox="1"/>
          <p:nvPr/>
        </p:nvSpPr>
        <p:spPr>
          <a:xfrm>
            <a:off x="8155628" y="4133631"/>
            <a:ext cx="2867488" cy="1123712"/>
          </a:xfrm>
          <a:prstGeom prst="roundRect">
            <a:avLst/>
          </a:prstGeom>
          <a:solidFill>
            <a:srgbClr val="A9C199"/>
          </a:solidFill>
        </p:spPr>
        <p:txBody>
          <a:bodyPr wrap="square" rtlCol="0">
            <a:spAutoFit/>
          </a:bodyPr>
          <a:lstStyle/>
          <a:p>
            <a:pPr algn="ctr"/>
            <a:r>
              <a:rPr lang="en-US" sz="2000"/>
              <a:t>Utilize Trauma Informed Care, accountability, and slowing down</a:t>
            </a:r>
          </a:p>
        </p:txBody>
      </p:sp>
      <p:sp>
        <p:nvSpPr>
          <p:cNvPr id="3" name="TextBox 2">
            <a:extLst>
              <a:ext uri="{FF2B5EF4-FFF2-40B4-BE49-F238E27FC236}">
                <a16:creationId xmlns:a16="http://schemas.microsoft.com/office/drawing/2014/main" id="{01953ED4-786F-35AA-F24E-6D5EC5CF8ED2}"/>
              </a:ext>
            </a:extLst>
          </p:cNvPr>
          <p:cNvSpPr txBox="1"/>
          <p:nvPr/>
        </p:nvSpPr>
        <p:spPr>
          <a:xfrm>
            <a:off x="533399" y="6297246"/>
            <a:ext cx="65238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solidFill>
                  <a:srgbClr val="FFFFFF"/>
                </a:solidFill>
              </a:rPr>
              <a:t>Responses gathered from participants during event.</a:t>
            </a:r>
            <a:endParaRPr lang="en-US"/>
          </a:p>
        </p:txBody>
      </p:sp>
    </p:spTree>
    <p:extLst>
      <p:ext uri="{BB962C8B-B14F-4D97-AF65-F5344CB8AC3E}">
        <p14:creationId xmlns:p14="http://schemas.microsoft.com/office/powerpoint/2010/main" val="3053484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E1682-E99A-C96A-931B-4E26D810E17A}"/>
              </a:ext>
              <a:ext uri="{C183D7F6-B498-43B3-948B-1728B52AA6E4}">
                <adec:decorative xmlns:adec="http://schemas.microsoft.com/office/drawing/2017/decorative" val="1"/>
              </a:ext>
            </a:extLst>
          </p:cNvPr>
          <p:cNvPicPr>
            <a:picLocks noChangeAspect="1"/>
          </p:cNvPicPr>
          <p:nvPr/>
        </p:nvPicPr>
        <p:blipFill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27142" b="39407"/>
          <a:stretch/>
        </p:blipFill>
        <p:spPr>
          <a:xfrm>
            <a:off x="0" y="0"/>
            <a:ext cx="12192000" cy="6128657"/>
          </a:xfrm>
          <a:prstGeom prst="rect">
            <a:avLst/>
          </a:prstGeom>
        </p:spPr>
      </p:pic>
      <p:sp>
        <p:nvSpPr>
          <p:cNvPr id="2" name="Title 1">
            <a:extLst>
              <a:ext uri="{FF2B5EF4-FFF2-40B4-BE49-F238E27FC236}">
                <a16:creationId xmlns:a16="http://schemas.microsoft.com/office/drawing/2014/main" id="{A1D0BA26-8835-101A-F33E-4B0578243B7E}"/>
              </a:ext>
            </a:extLst>
          </p:cNvPr>
          <p:cNvSpPr>
            <a:spLocks noGrp="1"/>
          </p:cNvSpPr>
          <p:nvPr>
            <p:ph type="title"/>
          </p:nvPr>
        </p:nvSpPr>
        <p:spPr>
          <a:xfrm>
            <a:off x="712062" y="235755"/>
            <a:ext cx="10767874" cy="1325563"/>
          </a:xfrm>
        </p:spPr>
        <p:txBody>
          <a:bodyPr vert="horz" lIns="91440" tIns="45720" rIns="91440" bIns="45720" rtlCol="0" anchor="ctr">
            <a:noAutofit/>
          </a:bodyPr>
          <a:lstStyle/>
          <a:p>
            <a:pPr algn="ctr"/>
            <a:r>
              <a:rPr lang="en-US" sz="3600" b="1">
                <a:solidFill>
                  <a:schemeClr val="accent1"/>
                </a:solidFill>
                <a:latin typeface="Avenir Next LT Pro"/>
                <a:cs typeface="Calibri Light"/>
              </a:rPr>
              <a:t>What is the value of a "Community of Practice“ for the participant?</a:t>
            </a:r>
            <a:endParaRPr lang="en-US">
              <a:solidFill>
                <a:schemeClr val="accent1"/>
              </a:solidFill>
              <a:ea typeface="Calibri Light"/>
              <a:cs typeface="Calibri Light"/>
            </a:endParaRPr>
          </a:p>
        </p:txBody>
      </p:sp>
      <p:sp>
        <p:nvSpPr>
          <p:cNvPr id="3" name="Content Placeholder 2">
            <a:extLst>
              <a:ext uri="{FF2B5EF4-FFF2-40B4-BE49-F238E27FC236}">
                <a16:creationId xmlns:a16="http://schemas.microsoft.com/office/drawing/2014/main" id="{631A12D5-93D8-A87F-3B79-87D34049856E}"/>
              </a:ext>
            </a:extLst>
          </p:cNvPr>
          <p:cNvSpPr>
            <a:spLocks noGrp="1"/>
          </p:cNvSpPr>
          <p:nvPr>
            <p:ph idx="1"/>
          </p:nvPr>
        </p:nvSpPr>
        <p:spPr>
          <a:xfrm>
            <a:off x="1802066" y="1940419"/>
            <a:ext cx="3663257" cy="3102361"/>
          </a:xfrm>
          <a:prstGeom prst="roundRect">
            <a:avLst/>
          </a:prstGeom>
          <a:solidFill>
            <a:srgbClr val="A9CBD9"/>
          </a:solidFill>
        </p:spPr>
        <p:txBody>
          <a:bodyPr vert="horz" lIns="91440" tIns="45720" rIns="91440" bIns="45720" rtlCol="0" anchor="t">
            <a:normAutofit fontScale="77500" lnSpcReduction="20000"/>
          </a:bodyPr>
          <a:lstStyle/>
          <a:p>
            <a:pPr marL="0" indent="0" algn="ctr">
              <a:buNone/>
            </a:pPr>
            <a:r>
              <a:rPr lang="en-US" sz="3200" b="1">
                <a:solidFill>
                  <a:srgbClr val="333333"/>
                </a:solidFill>
                <a:ea typeface="Calibri"/>
                <a:cs typeface="Segoe UI"/>
              </a:rPr>
              <a:t>Short Term Value:</a:t>
            </a:r>
          </a:p>
          <a:p>
            <a:pPr marL="0" indent="0" algn="ctr">
              <a:buNone/>
            </a:pPr>
            <a:r>
              <a:rPr lang="en-US" sz="3200" b="1">
                <a:solidFill>
                  <a:srgbClr val="333333"/>
                </a:solidFill>
                <a:ea typeface="Calibri"/>
                <a:cs typeface="Segoe UI"/>
              </a:rPr>
              <a:t>Participant</a:t>
            </a:r>
          </a:p>
          <a:p>
            <a:r>
              <a:rPr lang="en-US" sz="3200">
                <a:solidFill>
                  <a:srgbClr val="333333"/>
                </a:solidFill>
                <a:ea typeface="Calibri"/>
                <a:cs typeface="Segoe UI"/>
              </a:rPr>
              <a:t>Assist with challenges</a:t>
            </a:r>
          </a:p>
          <a:p>
            <a:r>
              <a:rPr lang="en-US" sz="3200">
                <a:solidFill>
                  <a:srgbClr val="333333"/>
                </a:solidFill>
                <a:ea typeface="Calibri"/>
                <a:cs typeface="Segoe UI"/>
              </a:rPr>
              <a:t>Access to expertise</a:t>
            </a:r>
          </a:p>
          <a:p>
            <a:r>
              <a:rPr lang="en-US" sz="3200">
                <a:solidFill>
                  <a:srgbClr val="333333"/>
                </a:solidFill>
                <a:ea typeface="Calibri"/>
                <a:cs typeface="Segoe UI"/>
              </a:rPr>
              <a:t>Confidence</a:t>
            </a:r>
          </a:p>
          <a:p>
            <a:r>
              <a:rPr lang="en-US" sz="3200">
                <a:solidFill>
                  <a:srgbClr val="333333"/>
                </a:solidFill>
                <a:ea typeface="Calibri"/>
                <a:cs typeface="Segoe UI"/>
              </a:rPr>
              <a:t>Fun with colleagues</a:t>
            </a:r>
          </a:p>
          <a:p>
            <a:r>
              <a:rPr lang="en-US" sz="3200">
                <a:solidFill>
                  <a:srgbClr val="333333"/>
                </a:solidFill>
                <a:ea typeface="Calibri"/>
                <a:cs typeface="Segoe UI"/>
              </a:rPr>
              <a:t>Meaningful work</a:t>
            </a:r>
          </a:p>
        </p:txBody>
      </p:sp>
      <p:sp>
        <p:nvSpPr>
          <p:cNvPr id="6" name="Content Placeholder 2">
            <a:extLst>
              <a:ext uri="{FF2B5EF4-FFF2-40B4-BE49-F238E27FC236}">
                <a16:creationId xmlns:a16="http://schemas.microsoft.com/office/drawing/2014/main" id="{2A4AFA4F-D3D5-48AC-A375-E7C6EB69C5F7}"/>
              </a:ext>
            </a:extLst>
          </p:cNvPr>
          <p:cNvSpPr txBox="1">
            <a:spLocks/>
          </p:cNvSpPr>
          <p:nvPr/>
        </p:nvSpPr>
        <p:spPr>
          <a:xfrm>
            <a:off x="6726679" y="1972881"/>
            <a:ext cx="3820609" cy="2912237"/>
          </a:xfrm>
          <a:prstGeom prst="roundRect">
            <a:avLst/>
          </a:prstGeom>
          <a:solidFill>
            <a:srgbClr val="A9C199"/>
          </a:solidFill>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700" b="1">
                <a:solidFill>
                  <a:srgbClr val="333333"/>
                </a:solidFill>
                <a:ea typeface="Calibri"/>
                <a:cs typeface="Segoe UI"/>
              </a:rPr>
              <a:t>Long Term Value:</a:t>
            </a:r>
          </a:p>
          <a:p>
            <a:pPr marL="0" indent="0" algn="ctr">
              <a:buFont typeface="Arial" panose="020B0604020202020204" pitchFamily="34" charset="0"/>
              <a:buNone/>
            </a:pPr>
            <a:r>
              <a:rPr lang="en-US" sz="2700" b="1">
                <a:solidFill>
                  <a:srgbClr val="333333"/>
                </a:solidFill>
                <a:ea typeface="Calibri"/>
                <a:cs typeface="Segoe UI"/>
              </a:rPr>
              <a:t>Participant</a:t>
            </a:r>
          </a:p>
          <a:p>
            <a:r>
              <a:rPr lang="en-US" sz="2700">
                <a:solidFill>
                  <a:srgbClr val="333333"/>
                </a:solidFill>
                <a:ea typeface="Calibri"/>
                <a:cs typeface="Segoe UI"/>
              </a:rPr>
              <a:t>Personal development</a:t>
            </a:r>
          </a:p>
          <a:p>
            <a:r>
              <a:rPr lang="en-US" sz="2700">
                <a:solidFill>
                  <a:srgbClr val="333333"/>
                </a:solidFill>
                <a:ea typeface="Calibri"/>
                <a:cs typeface="Segoe UI"/>
              </a:rPr>
              <a:t>Reputation</a:t>
            </a:r>
          </a:p>
          <a:p>
            <a:r>
              <a:rPr lang="en-US" sz="2700">
                <a:solidFill>
                  <a:srgbClr val="333333"/>
                </a:solidFill>
                <a:ea typeface="Calibri"/>
                <a:cs typeface="Segoe UI"/>
              </a:rPr>
              <a:t>Collaborative advantage</a:t>
            </a:r>
          </a:p>
        </p:txBody>
      </p:sp>
      <p:sp>
        <p:nvSpPr>
          <p:cNvPr id="7" name="TextBox 6">
            <a:extLst>
              <a:ext uri="{FF2B5EF4-FFF2-40B4-BE49-F238E27FC236}">
                <a16:creationId xmlns:a16="http://schemas.microsoft.com/office/drawing/2014/main" id="{A2FE8D2E-A4FE-81EE-3F31-41B473A560A0}"/>
              </a:ext>
            </a:extLst>
          </p:cNvPr>
          <p:cNvSpPr txBox="1"/>
          <p:nvPr/>
        </p:nvSpPr>
        <p:spPr>
          <a:xfrm>
            <a:off x="400538" y="6310923"/>
            <a:ext cx="81279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dirty="0">
                <a:solidFill>
                  <a:schemeClr val="bg1"/>
                </a:solidFill>
                <a:cs typeface="Calibri"/>
              </a:rPr>
              <a:t>Source: </a:t>
            </a:r>
            <a:r>
              <a:rPr lang="en-US" i="1" dirty="0">
                <a:solidFill>
                  <a:schemeClr val="bg1"/>
                </a:solidFill>
                <a:cs typeface="Calibri"/>
                <a:hlinkClick r:id="rId5">
                  <a:extLst>
                    <a:ext uri="{A12FA001-AC4F-418D-AE19-62706E023703}">
                      <ahyp:hlinkClr xmlns:ahyp="http://schemas.microsoft.com/office/drawing/2018/hyperlinkcolor" val="tx"/>
                    </a:ext>
                  </a:extLst>
                </a:hlinkClick>
              </a:rPr>
              <a:t>https://www.slideshare.net/Celcius233/a-guide-to-communities-of-practice</a:t>
            </a:r>
            <a:r>
              <a:rPr lang="en-US" i="1" dirty="0">
                <a:solidFill>
                  <a:schemeClr val="bg1"/>
                </a:solidFill>
                <a:cs typeface="Calibri"/>
              </a:rPr>
              <a:t> </a:t>
            </a:r>
          </a:p>
        </p:txBody>
      </p:sp>
    </p:spTree>
    <p:extLst>
      <p:ext uri="{BB962C8B-B14F-4D97-AF65-F5344CB8AC3E}">
        <p14:creationId xmlns:p14="http://schemas.microsoft.com/office/powerpoint/2010/main" val="2706038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E1682-E99A-C96A-931B-4E26D810E17A}"/>
              </a:ext>
              <a:ext uri="{C183D7F6-B498-43B3-948B-1728B52AA6E4}">
                <adec:decorative xmlns:adec="http://schemas.microsoft.com/office/drawing/2017/decorative" val="1"/>
              </a:ext>
            </a:extLst>
          </p:cNvPr>
          <p:cNvPicPr>
            <a:picLocks noChangeAspect="1"/>
          </p:cNvPicPr>
          <p:nvPr/>
        </p:nvPicPr>
        <p:blipFill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27142" b="39407"/>
          <a:stretch/>
        </p:blipFill>
        <p:spPr>
          <a:xfrm>
            <a:off x="0" y="0"/>
            <a:ext cx="12192000" cy="6128657"/>
          </a:xfrm>
          <a:prstGeom prst="rect">
            <a:avLst/>
          </a:prstGeom>
        </p:spPr>
      </p:pic>
      <p:sp>
        <p:nvSpPr>
          <p:cNvPr id="2" name="Title 1">
            <a:extLst>
              <a:ext uri="{FF2B5EF4-FFF2-40B4-BE49-F238E27FC236}">
                <a16:creationId xmlns:a16="http://schemas.microsoft.com/office/drawing/2014/main" id="{A1D0BA26-8835-101A-F33E-4B0578243B7E}"/>
              </a:ext>
            </a:extLst>
          </p:cNvPr>
          <p:cNvSpPr>
            <a:spLocks noGrp="1"/>
          </p:cNvSpPr>
          <p:nvPr>
            <p:ph type="title"/>
          </p:nvPr>
        </p:nvSpPr>
        <p:spPr>
          <a:xfrm>
            <a:off x="712062" y="235755"/>
            <a:ext cx="10767874" cy="1325563"/>
          </a:xfrm>
        </p:spPr>
        <p:txBody>
          <a:bodyPr vert="horz" lIns="91440" tIns="45720" rIns="91440" bIns="45720" rtlCol="0" anchor="ctr">
            <a:noAutofit/>
          </a:bodyPr>
          <a:lstStyle/>
          <a:p>
            <a:pPr algn="ctr"/>
            <a:r>
              <a:rPr lang="en-US" sz="3600" b="1">
                <a:solidFill>
                  <a:schemeClr val="accent1"/>
                </a:solidFill>
                <a:latin typeface="Avenir Next LT Pro"/>
                <a:cs typeface="Calibri Light"/>
              </a:rPr>
              <a:t>What is the value of a "Community of Practice“ for community partners?</a:t>
            </a:r>
            <a:endParaRPr lang="en-US">
              <a:solidFill>
                <a:schemeClr val="accent1"/>
              </a:solidFill>
              <a:ea typeface="Calibri Light"/>
              <a:cs typeface="Calibri Light"/>
            </a:endParaRPr>
          </a:p>
        </p:txBody>
      </p:sp>
      <p:sp>
        <p:nvSpPr>
          <p:cNvPr id="3" name="Content Placeholder 2">
            <a:extLst>
              <a:ext uri="{FF2B5EF4-FFF2-40B4-BE49-F238E27FC236}">
                <a16:creationId xmlns:a16="http://schemas.microsoft.com/office/drawing/2014/main" id="{631A12D5-93D8-A87F-3B79-87D34049856E}"/>
              </a:ext>
            </a:extLst>
          </p:cNvPr>
          <p:cNvSpPr>
            <a:spLocks noGrp="1"/>
          </p:cNvSpPr>
          <p:nvPr>
            <p:ph idx="1"/>
          </p:nvPr>
        </p:nvSpPr>
        <p:spPr>
          <a:xfrm>
            <a:off x="1473170" y="1797073"/>
            <a:ext cx="3992152" cy="3890013"/>
          </a:xfrm>
          <a:prstGeom prst="roundRect">
            <a:avLst/>
          </a:prstGeom>
          <a:solidFill>
            <a:srgbClr val="A9C199"/>
          </a:solidFill>
        </p:spPr>
        <p:txBody>
          <a:bodyPr vert="horz" lIns="91440" tIns="45720" rIns="91440" bIns="45720" rtlCol="0" anchor="t">
            <a:noAutofit/>
          </a:bodyPr>
          <a:lstStyle/>
          <a:p>
            <a:pPr marL="0" indent="0" algn="ctr">
              <a:buNone/>
            </a:pPr>
            <a:r>
              <a:rPr lang="en-US" sz="2700" b="1">
                <a:solidFill>
                  <a:srgbClr val="333333"/>
                </a:solidFill>
                <a:ea typeface="Calibri"/>
                <a:cs typeface="Segoe UI"/>
              </a:rPr>
              <a:t>Short Term Value:</a:t>
            </a:r>
          </a:p>
          <a:p>
            <a:pPr marL="0" indent="0" algn="ctr">
              <a:buNone/>
            </a:pPr>
            <a:r>
              <a:rPr lang="en-US" sz="2700" b="1">
                <a:solidFill>
                  <a:srgbClr val="333333"/>
                </a:solidFill>
                <a:ea typeface="Calibri"/>
                <a:cs typeface="Segoe UI"/>
              </a:rPr>
              <a:t>Community Partners</a:t>
            </a:r>
          </a:p>
          <a:p>
            <a:r>
              <a:rPr lang="en-US" sz="2700">
                <a:solidFill>
                  <a:srgbClr val="333333"/>
                </a:solidFill>
                <a:ea typeface="Calibri"/>
                <a:cs typeface="Segoe UI"/>
              </a:rPr>
              <a:t>Problem solving</a:t>
            </a:r>
          </a:p>
          <a:p>
            <a:r>
              <a:rPr lang="en-US" sz="2700">
                <a:solidFill>
                  <a:srgbClr val="333333"/>
                </a:solidFill>
                <a:ea typeface="Calibri"/>
                <a:cs typeface="Segoe UI"/>
              </a:rPr>
              <a:t>Time saving</a:t>
            </a:r>
          </a:p>
          <a:p>
            <a:r>
              <a:rPr lang="en-US" sz="2700">
                <a:solidFill>
                  <a:srgbClr val="333333"/>
                </a:solidFill>
                <a:ea typeface="Calibri"/>
                <a:cs typeface="Segoe UI"/>
              </a:rPr>
              <a:t>Knowledge sharing</a:t>
            </a:r>
          </a:p>
          <a:p>
            <a:r>
              <a:rPr lang="en-US" sz="2700">
                <a:solidFill>
                  <a:srgbClr val="333333"/>
                </a:solidFill>
                <a:ea typeface="Calibri"/>
                <a:cs typeface="Segoe UI"/>
              </a:rPr>
              <a:t>Synergies across units</a:t>
            </a:r>
          </a:p>
          <a:p>
            <a:r>
              <a:rPr lang="en-US" sz="2700">
                <a:solidFill>
                  <a:srgbClr val="333333"/>
                </a:solidFill>
                <a:ea typeface="Calibri"/>
                <a:cs typeface="Segoe UI"/>
              </a:rPr>
              <a:t>Reuse of resources</a:t>
            </a:r>
          </a:p>
        </p:txBody>
      </p:sp>
      <p:sp>
        <p:nvSpPr>
          <p:cNvPr id="6" name="Content Placeholder 2">
            <a:extLst>
              <a:ext uri="{FF2B5EF4-FFF2-40B4-BE49-F238E27FC236}">
                <a16:creationId xmlns:a16="http://schemas.microsoft.com/office/drawing/2014/main" id="{2A4AFA4F-D3D5-48AC-A375-E7C6EB69C5F7}"/>
              </a:ext>
            </a:extLst>
          </p:cNvPr>
          <p:cNvSpPr txBox="1">
            <a:spLocks/>
          </p:cNvSpPr>
          <p:nvPr/>
        </p:nvSpPr>
        <p:spPr>
          <a:xfrm>
            <a:off x="6726679" y="1972881"/>
            <a:ext cx="3820609" cy="3377717"/>
          </a:xfrm>
          <a:prstGeom prst="roundRect">
            <a:avLst/>
          </a:prstGeom>
          <a:solidFill>
            <a:srgbClr val="A9CBD9"/>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700" b="1">
                <a:solidFill>
                  <a:srgbClr val="333333"/>
                </a:solidFill>
                <a:ea typeface="Calibri"/>
                <a:cs typeface="Segoe UI"/>
              </a:rPr>
              <a:t>Long Term Value:</a:t>
            </a:r>
          </a:p>
          <a:p>
            <a:pPr marL="0" indent="0" algn="ctr">
              <a:buFont typeface="Arial" panose="020B0604020202020204" pitchFamily="34" charset="0"/>
              <a:buNone/>
            </a:pPr>
            <a:r>
              <a:rPr lang="en-US" sz="2700" b="1">
                <a:solidFill>
                  <a:srgbClr val="333333"/>
                </a:solidFill>
                <a:ea typeface="Calibri"/>
                <a:cs typeface="Segoe UI"/>
              </a:rPr>
              <a:t>Community Partners</a:t>
            </a:r>
          </a:p>
          <a:p>
            <a:r>
              <a:rPr lang="en-US" sz="2700">
                <a:solidFill>
                  <a:srgbClr val="333333"/>
                </a:solidFill>
                <a:ea typeface="Calibri"/>
                <a:cs typeface="Segoe UI"/>
              </a:rPr>
              <a:t>Strategic capabilities</a:t>
            </a:r>
          </a:p>
          <a:p>
            <a:r>
              <a:rPr lang="en-US" sz="2700">
                <a:solidFill>
                  <a:srgbClr val="333333"/>
                </a:solidFill>
                <a:ea typeface="Calibri"/>
                <a:cs typeface="Segoe UI"/>
              </a:rPr>
              <a:t>Innovation</a:t>
            </a:r>
          </a:p>
          <a:p>
            <a:r>
              <a:rPr lang="en-US" sz="2700">
                <a:solidFill>
                  <a:srgbClr val="333333"/>
                </a:solidFill>
                <a:ea typeface="Calibri"/>
                <a:cs typeface="Segoe UI"/>
              </a:rPr>
              <a:t>Retention of talents</a:t>
            </a:r>
          </a:p>
          <a:p>
            <a:r>
              <a:rPr lang="en-US" sz="2700">
                <a:solidFill>
                  <a:srgbClr val="333333"/>
                </a:solidFill>
                <a:ea typeface="Calibri"/>
                <a:cs typeface="Segoe UI"/>
              </a:rPr>
              <a:t>New Strategies</a:t>
            </a:r>
          </a:p>
        </p:txBody>
      </p:sp>
      <p:sp>
        <p:nvSpPr>
          <p:cNvPr id="7" name="TextBox 6">
            <a:extLst>
              <a:ext uri="{FF2B5EF4-FFF2-40B4-BE49-F238E27FC236}">
                <a16:creationId xmlns:a16="http://schemas.microsoft.com/office/drawing/2014/main" id="{E5BB7258-A622-FAE4-F4C5-44EB106B833D}"/>
              </a:ext>
            </a:extLst>
          </p:cNvPr>
          <p:cNvSpPr txBox="1"/>
          <p:nvPr/>
        </p:nvSpPr>
        <p:spPr>
          <a:xfrm>
            <a:off x="400538" y="6310923"/>
            <a:ext cx="81279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solidFill>
                  <a:schemeClr val="bg1"/>
                </a:solidFill>
                <a:cs typeface="Calibri"/>
              </a:rPr>
              <a:t>Source: </a:t>
            </a:r>
            <a:r>
              <a:rPr lang="en-US" i="1">
                <a:solidFill>
                  <a:schemeClr val="bg1"/>
                </a:solidFill>
                <a:cs typeface="Calibri"/>
                <a:hlinkClick r:id="rId5">
                  <a:extLst>
                    <a:ext uri="{A12FA001-AC4F-418D-AE19-62706E023703}">
                      <ahyp:hlinkClr xmlns:ahyp="http://schemas.microsoft.com/office/drawing/2018/hyperlinkcolor" val="tx"/>
                    </a:ext>
                  </a:extLst>
                </a:hlinkClick>
              </a:rPr>
              <a:t>https://www.slideshare.net/Celcius233/a-guide-to-communities-of-practice</a:t>
            </a:r>
            <a:r>
              <a:rPr lang="en-US" i="1">
                <a:solidFill>
                  <a:schemeClr val="bg1"/>
                </a:solidFill>
                <a:cs typeface="Calibri"/>
              </a:rPr>
              <a:t> </a:t>
            </a:r>
          </a:p>
        </p:txBody>
      </p:sp>
    </p:spTree>
    <p:extLst>
      <p:ext uri="{BB962C8B-B14F-4D97-AF65-F5344CB8AC3E}">
        <p14:creationId xmlns:p14="http://schemas.microsoft.com/office/powerpoint/2010/main" val="2376399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E1682-E99A-C96A-931B-4E26D810E17A}"/>
              </a:ext>
              <a:ext uri="{C183D7F6-B498-43B3-948B-1728B52AA6E4}">
                <adec:decorative xmlns:adec="http://schemas.microsoft.com/office/drawing/2017/decorative" val="1"/>
              </a:ext>
            </a:extLst>
          </p:cNvPr>
          <p:cNvPicPr>
            <a:picLocks noChangeAspect="1"/>
          </p:cNvPicPr>
          <p:nvPr/>
        </p:nvPicPr>
        <p:blipFill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27142" b="39407"/>
          <a:stretch/>
        </p:blipFill>
        <p:spPr>
          <a:xfrm>
            <a:off x="0" y="0"/>
            <a:ext cx="12192000" cy="6128657"/>
          </a:xfrm>
          <a:prstGeom prst="rect">
            <a:avLst/>
          </a:prstGeom>
        </p:spPr>
      </p:pic>
      <p:sp>
        <p:nvSpPr>
          <p:cNvPr id="2" name="Title 1">
            <a:extLst>
              <a:ext uri="{FF2B5EF4-FFF2-40B4-BE49-F238E27FC236}">
                <a16:creationId xmlns:a16="http://schemas.microsoft.com/office/drawing/2014/main" id="{A1D0BA26-8835-101A-F33E-4B0578243B7E}"/>
              </a:ext>
            </a:extLst>
          </p:cNvPr>
          <p:cNvSpPr>
            <a:spLocks noGrp="1"/>
          </p:cNvSpPr>
          <p:nvPr>
            <p:ph type="title"/>
          </p:nvPr>
        </p:nvSpPr>
        <p:spPr>
          <a:xfrm>
            <a:off x="556704" y="365125"/>
            <a:ext cx="11078592" cy="1325563"/>
          </a:xfrm>
        </p:spPr>
        <p:txBody>
          <a:bodyPr vert="horz" lIns="91440" tIns="45720" rIns="91440" bIns="45720" rtlCol="0" anchor="ctr">
            <a:noAutofit/>
          </a:bodyPr>
          <a:lstStyle/>
          <a:p>
            <a:pPr algn="ctr"/>
            <a:r>
              <a:rPr lang="en-US" sz="4000" b="1">
                <a:solidFill>
                  <a:schemeClr val="accent1"/>
                </a:solidFill>
                <a:latin typeface="Avenir Next LT Pro"/>
                <a:cs typeface="Calibri Light"/>
              </a:rPr>
              <a:t>What are the functions of a </a:t>
            </a:r>
            <a:br>
              <a:rPr lang="en-US" sz="4000" b="1">
                <a:latin typeface="Avenir Next LT Pro"/>
                <a:cs typeface="Calibri Light"/>
              </a:rPr>
            </a:br>
            <a:r>
              <a:rPr lang="en-US" sz="4000" b="1">
                <a:solidFill>
                  <a:schemeClr val="accent1"/>
                </a:solidFill>
                <a:latin typeface="Avenir Next LT Pro"/>
                <a:cs typeface="Calibri Light"/>
              </a:rPr>
              <a:t>"Community of Practice"?</a:t>
            </a:r>
            <a:endParaRPr lang="en-US" sz="4000">
              <a:solidFill>
                <a:schemeClr val="accent1"/>
              </a:solidFill>
              <a:ea typeface="Calibri Light"/>
              <a:cs typeface="Calibri Light"/>
            </a:endParaRPr>
          </a:p>
        </p:txBody>
      </p:sp>
      <p:grpSp>
        <p:nvGrpSpPr>
          <p:cNvPr id="24" name="Group 23" descr="Filtering: Organizing and managing information that is work paying attention to">
            <a:extLst>
              <a:ext uri="{FF2B5EF4-FFF2-40B4-BE49-F238E27FC236}">
                <a16:creationId xmlns:a16="http://schemas.microsoft.com/office/drawing/2014/main" id="{358FC59E-FFB7-47AC-9012-1DC9598B6C86}"/>
              </a:ext>
            </a:extLst>
          </p:cNvPr>
          <p:cNvGrpSpPr/>
          <p:nvPr/>
        </p:nvGrpSpPr>
        <p:grpSpPr>
          <a:xfrm>
            <a:off x="470640" y="2045048"/>
            <a:ext cx="1345950" cy="2291893"/>
            <a:chOff x="470640" y="2045048"/>
            <a:chExt cx="1345950" cy="2291893"/>
          </a:xfrm>
        </p:grpSpPr>
        <p:sp>
          <p:nvSpPr>
            <p:cNvPr id="4" name="TextBox 3" descr="Filtering: Organizing and managing information that is work paying attention to">
              <a:extLst>
                <a:ext uri="{FF2B5EF4-FFF2-40B4-BE49-F238E27FC236}">
                  <a16:creationId xmlns:a16="http://schemas.microsoft.com/office/drawing/2014/main" id="{33FCF850-137D-38F6-1A1C-3C5D2266CE92}"/>
                </a:ext>
              </a:extLst>
            </p:cNvPr>
            <p:cNvSpPr txBox="1"/>
            <p:nvPr/>
          </p:nvSpPr>
          <p:spPr>
            <a:xfrm>
              <a:off x="512316" y="2521059"/>
              <a:ext cx="1262599" cy="1815882"/>
            </a:xfrm>
            <a:prstGeom prst="rect">
              <a:avLst/>
            </a:prstGeom>
            <a:noFill/>
          </p:spPr>
          <p:txBody>
            <a:bodyPr wrap="square" rtlCol="0">
              <a:spAutoFit/>
            </a:bodyPr>
            <a:lstStyle/>
            <a:p>
              <a:pPr algn="ctr"/>
              <a:r>
                <a:rPr lang="en-US" sz="1600"/>
                <a:t>Organizing and managing information that is work paying attention to</a:t>
              </a:r>
            </a:p>
          </p:txBody>
        </p:sp>
        <p:sp>
          <p:nvSpPr>
            <p:cNvPr id="23" name="TextBox 22">
              <a:extLst>
                <a:ext uri="{FF2B5EF4-FFF2-40B4-BE49-F238E27FC236}">
                  <a16:creationId xmlns:a16="http://schemas.microsoft.com/office/drawing/2014/main" id="{8E21DA47-C9D6-23AA-5277-42E07A1879C8}"/>
                </a:ext>
              </a:extLst>
            </p:cNvPr>
            <p:cNvSpPr txBox="1"/>
            <p:nvPr/>
          </p:nvSpPr>
          <p:spPr>
            <a:xfrm>
              <a:off x="470640" y="2045048"/>
              <a:ext cx="1345950" cy="527804"/>
            </a:xfrm>
            <a:prstGeom prst="roundRect">
              <a:avLst/>
            </a:prstGeom>
            <a:solidFill>
              <a:srgbClr val="A9CBD9"/>
            </a:solidFill>
          </p:spPr>
          <p:txBody>
            <a:bodyPr wrap="square" rtlCol="0">
              <a:spAutoFit/>
            </a:bodyPr>
            <a:lstStyle/>
            <a:p>
              <a:pPr algn="ctr"/>
              <a:r>
                <a:rPr lang="en-US" sz="2500"/>
                <a:t>Filtering</a:t>
              </a:r>
            </a:p>
          </p:txBody>
        </p:sp>
      </p:grpSp>
      <p:grpSp>
        <p:nvGrpSpPr>
          <p:cNvPr id="16" name="Group 15" descr="Amplifying: Taking new, little-known or little understood ideas, giving them weight and making them more widely understood">
            <a:extLst>
              <a:ext uri="{FF2B5EF4-FFF2-40B4-BE49-F238E27FC236}">
                <a16:creationId xmlns:a16="http://schemas.microsoft.com/office/drawing/2014/main" id="{77EB17C5-F634-9BD9-BA17-F805565EB746}"/>
              </a:ext>
            </a:extLst>
          </p:cNvPr>
          <p:cNvGrpSpPr/>
          <p:nvPr/>
        </p:nvGrpSpPr>
        <p:grpSpPr>
          <a:xfrm>
            <a:off x="1954836" y="2050154"/>
            <a:ext cx="1621392" cy="2511081"/>
            <a:chOff x="1954836" y="2050154"/>
            <a:chExt cx="1621392" cy="2511081"/>
          </a:xfrm>
        </p:grpSpPr>
        <p:sp>
          <p:nvSpPr>
            <p:cNvPr id="6" name="Content Placeholder 2">
              <a:extLst>
                <a:ext uri="{FF2B5EF4-FFF2-40B4-BE49-F238E27FC236}">
                  <a16:creationId xmlns:a16="http://schemas.microsoft.com/office/drawing/2014/main" id="{A5C4EF81-FCA9-FE26-B4B4-70E8CFD72B6E}"/>
                </a:ext>
              </a:extLst>
            </p:cNvPr>
            <p:cNvSpPr txBox="1">
              <a:spLocks/>
            </p:cNvSpPr>
            <p:nvPr/>
          </p:nvSpPr>
          <p:spPr>
            <a:xfrm>
              <a:off x="1954836" y="2050154"/>
              <a:ext cx="1621392" cy="448978"/>
            </a:xfrm>
            <a:prstGeom prst="roundRect">
              <a:avLst/>
            </a:prstGeom>
            <a:solidFill>
              <a:srgbClr val="A9C199"/>
            </a:solidFill>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a:solidFill>
                    <a:srgbClr val="333333"/>
                  </a:solidFill>
                  <a:ea typeface="Calibri"/>
                  <a:cs typeface="Segoe UI"/>
                </a:rPr>
                <a:t>Amplifying</a:t>
              </a:r>
            </a:p>
          </p:txBody>
        </p:sp>
        <p:sp>
          <p:nvSpPr>
            <p:cNvPr id="11" name="TextBox 10" descr="Amplifying: Taking new, little-known or little understood ideas, giving them weight and making them more widely understood&#10;">
              <a:extLst>
                <a:ext uri="{FF2B5EF4-FFF2-40B4-BE49-F238E27FC236}">
                  <a16:creationId xmlns:a16="http://schemas.microsoft.com/office/drawing/2014/main" id="{8E77F928-C668-CE97-B35F-BF623C7BB6BB}"/>
                </a:ext>
              </a:extLst>
            </p:cNvPr>
            <p:cNvSpPr txBox="1"/>
            <p:nvPr/>
          </p:nvSpPr>
          <p:spPr>
            <a:xfrm>
              <a:off x="1954836" y="2499132"/>
              <a:ext cx="1621392" cy="2062103"/>
            </a:xfrm>
            <a:prstGeom prst="rect">
              <a:avLst/>
            </a:prstGeom>
            <a:noFill/>
          </p:spPr>
          <p:txBody>
            <a:bodyPr wrap="square" rtlCol="0">
              <a:spAutoFit/>
            </a:bodyPr>
            <a:lstStyle/>
            <a:p>
              <a:pPr algn="ctr"/>
              <a:r>
                <a:rPr lang="en-US" sz="1600"/>
                <a:t>Taking new, little-known or little understood ideas, giving them weight and making them more widely understood</a:t>
              </a:r>
            </a:p>
          </p:txBody>
        </p:sp>
      </p:grpSp>
      <p:grpSp>
        <p:nvGrpSpPr>
          <p:cNvPr id="17" name="Group 16" descr="Investing and Providing: Offering a means to give members the resources they need to carry out their main activities">
            <a:extLst>
              <a:ext uri="{FF2B5EF4-FFF2-40B4-BE49-F238E27FC236}">
                <a16:creationId xmlns:a16="http://schemas.microsoft.com/office/drawing/2014/main" id="{F3009A3B-7B7B-693C-F601-43B4CC06857E}"/>
              </a:ext>
            </a:extLst>
          </p:cNvPr>
          <p:cNvGrpSpPr/>
          <p:nvPr/>
        </p:nvGrpSpPr>
        <p:grpSpPr>
          <a:xfrm>
            <a:off x="3756149" y="2048267"/>
            <a:ext cx="2071196" cy="2136402"/>
            <a:chOff x="3756149" y="2048267"/>
            <a:chExt cx="2071196" cy="2136402"/>
          </a:xfrm>
        </p:grpSpPr>
        <p:sp>
          <p:nvSpPr>
            <p:cNvPr id="7" name="Content Placeholder 2">
              <a:extLst>
                <a:ext uri="{FF2B5EF4-FFF2-40B4-BE49-F238E27FC236}">
                  <a16:creationId xmlns:a16="http://schemas.microsoft.com/office/drawing/2014/main" id="{BA6C8C2E-5AF0-A49D-9D6B-31468EC1483D}"/>
                </a:ext>
              </a:extLst>
            </p:cNvPr>
            <p:cNvSpPr txBox="1">
              <a:spLocks/>
            </p:cNvSpPr>
            <p:nvPr/>
          </p:nvSpPr>
          <p:spPr>
            <a:xfrm>
              <a:off x="3756149" y="2048267"/>
              <a:ext cx="2071196" cy="812963"/>
            </a:xfrm>
            <a:prstGeom prst="roundRect">
              <a:avLst/>
            </a:prstGeom>
            <a:solidFill>
              <a:srgbClr val="A9CBD9"/>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500">
                  <a:solidFill>
                    <a:srgbClr val="333333"/>
                  </a:solidFill>
                  <a:ea typeface="Calibri"/>
                  <a:cs typeface="Segoe UI"/>
                </a:rPr>
                <a:t>Investing and Providing</a:t>
              </a:r>
            </a:p>
          </p:txBody>
        </p:sp>
        <p:sp>
          <p:nvSpPr>
            <p:cNvPr id="12" name="TextBox 11" descr="Investing and Providing: Offering a means to give members the resources they need to carry out their main activities">
              <a:extLst>
                <a:ext uri="{FF2B5EF4-FFF2-40B4-BE49-F238E27FC236}">
                  <a16:creationId xmlns:a16="http://schemas.microsoft.com/office/drawing/2014/main" id="{EC0ABF6D-192A-E555-2B90-A35B53E28468}"/>
                </a:ext>
              </a:extLst>
            </p:cNvPr>
            <p:cNvSpPr txBox="1"/>
            <p:nvPr/>
          </p:nvSpPr>
          <p:spPr>
            <a:xfrm>
              <a:off x="3756149" y="2861230"/>
              <a:ext cx="2071196" cy="1323439"/>
            </a:xfrm>
            <a:prstGeom prst="rect">
              <a:avLst/>
            </a:prstGeom>
            <a:noFill/>
          </p:spPr>
          <p:txBody>
            <a:bodyPr wrap="square" rtlCol="0">
              <a:spAutoFit/>
            </a:bodyPr>
            <a:lstStyle/>
            <a:p>
              <a:pPr algn="ctr"/>
              <a:r>
                <a:rPr lang="en-US" sz="1600"/>
                <a:t>Offering a means to give members the resources they need to carry out their main activities</a:t>
              </a:r>
            </a:p>
          </p:txBody>
        </p:sp>
      </p:grpSp>
      <p:grpSp>
        <p:nvGrpSpPr>
          <p:cNvPr id="18" name="Group 17" descr="Convening: Bringing together different, distinct people or groups of people">
            <a:extLst>
              <a:ext uri="{FF2B5EF4-FFF2-40B4-BE49-F238E27FC236}">
                <a16:creationId xmlns:a16="http://schemas.microsoft.com/office/drawing/2014/main" id="{2087AB7E-7DC8-2701-D907-28154283B941}"/>
              </a:ext>
            </a:extLst>
          </p:cNvPr>
          <p:cNvGrpSpPr/>
          <p:nvPr/>
        </p:nvGrpSpPr>
        <p:grpSpPr>
          <a:xfrm>
            <a:off x="6007266" y="2055813"/>
            <a:ext cx="1708119" cy="1766758"/>
            <a:chOff x="6007266" y="2055813"/>
            <a:chExt cx="1708119" cy="1766758"/>
          </a:xfrm>
        </p:grpSpPr>
        <p:sp>
          <p:nvSpPr>
            <p:cNvPr id="8" name="Content Placeholder 2">
              <a:extLst>
                <a:ext uri="{FF2B5EF4-FFF2-40B4-BE49-F238E27FC236}">
                  <a16:creationId xmlns:a16="http://schemas.microsoft.com/office/drawing/2014/main" id="{8EC804F1-7523-C937-4EBF-AD3C7B7E2138}"/>
                </a:ext>
              </a:extLst>
            </p:cNvPr>
            <p:cNvSpPr txBox="1">
              <a:spLocks/>
            </p:cNvSpPr>
            <p:nvPr/>
          </p:nvSpPr>
          <p:spPr>
            <a:xfrm>
              <a:off x="6007266" y="2055813"/>
              <a:ext cx="1708119" cy="448978"/>
            </a:xfrm>
            <a:prstGeom prst="roundRect">
              <a:avLst/>
            </a:prstGeom>
            <a:solidFill>
              <a:srgbClr val="A9C199"/>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500">
                  <a:solidFill>
                    <a:srgbClr val="333333"/>
                  </a:solidFill>
                  <a:ea typeface="Calibri"/>
                  <a:cs typeface="Segoe UI"/>
                </a:rPr>
                <a:t>Convening</a:t>
              </a:r>
            </a:p>
          </p:txBody>
        </p:sp>
        <p:sp>
          <p:nvSpPr>
            <p:cNvPr id="13" name="TextBox 12" descr="Convening: Bringing together different, distinct people or groups of people">
              <a:extLst>
                <a:ext uri="{FF2B5EF4-FFF2-40B4-BE49-F238E27FC236}">
                  <a16:creationId xmlns:a16="http://schemas.microsoft.com/office/drawing/2014/main" id="{E0A36DC6-749C-EF89-0020-06A9CAE438C9}"/>
                </a:ext>
              </a:extLst>
            </p:cNvPr>
            <p:cNvSpPr txBox="1"/>
            <p:nvPr/>
          </p:nvSpPr>
          <p:spPr>
            <a:xfrm>
              <a:off x="6007266" y="2499132"/>
              <a:ext cx="1621392" cy="1323439"/>
            </a:xfrm>
            <a:prstGeom prst="rect">
              <a:avLst/>
            </a:prstGeom>
            <a:noFill/>
          </p:spPr>
          <p:txBody>
            <a:bodyPr wrap="square" rtlCol="0">
              <a:spAutoFit/>
            </a:bodyPr>
            <a:lstStyle/>
            <a:p>
              <a:pPr algn="ctr"/>
              <a:r>
                <a:rPr lang="en-US" sz="1600"/>
                <a:t>Bringing together different, distinct people or groups of people</a:t>
              </a:r>
            </a:p>
          </p:txBody>
        </p:sp>
      </p:grpSp>
      <p:grpSp>
        <p:nvGrpSpPr>
          <p:cNvPr id="19" name="Group 18" descr="Community Building: Promoting and sustaining collective values and standards">
            <a:extLst>
              <a:ext uri="{FF2B5EF4-FFF2-40B4-BE49-F238E27FC236}">
                <a16:creationId xmlns:a16="http://schemas.microsoft.com/office/drawing/2014/main" id="{E573F566-F644-6DDA-16D2-0846758F6DC3}"/>
              </a:ext>
            </a:extLst>
          </p:cNvPr>
          <p:cNvGrpSpPr/>
          <p:nvPr/>
        </p:nvGrpSpPr>
        <p:grpSpPr>
          <a:xfrm>
            <a:off x="7852099" y="2045714"/>
            <a:ext cx="1774378" cy="1866767"/>
            <a:chOff x="7852099" y="2045714"/>
            <a:chExt cx="1774378" cy="1866767"/>
          </a:xfrm>
        </p:grpSpPr>
        <p:sp>
          <p:nvSpPr>
            <p:cNvPr id="9" name="Content Placeholder 2">
              <a:extLst>
                <a:ext uri="{FF2B5EF4-FFF2-40B4-BE49-F238E27FC236}">
                  <a16:creationId xmlns:a16="http://schemas.microsoft.com/office/drawing/2014/main" id="{05BF3E95-9BCF-FF5A-7E3A-F0878B296467}"/>
                </a:ext>
              </a:extLst>
            </p:cNvPr>
            <p:cNvSpPr txBox="1">
              <a:spLocks/>
            </p:cNvSpPr>
            <p:nvPr/>
          </p:nvSpPr>
          <p:spPr>
            <a:xfrm>
              <a:off x="7852099" y="2045714"/>
              <a:ext cx="1774378" cy="795209"/>
            </a:xfrm>
            <a:prstGeom prst="roundRect">
              <a:avLst/>
            </a:prstGeom>
            <a:solidFill>
              <a:srgbClr val="A9CBD9"/>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500">
                  <a:solidFill>
                    <a:srgbClr val="333333"/>
                  </a:solidFill>
                  <a:ea typeface="Calibri"/>
                  <a:cs typeface="Segoe UI"/>
                </a:rPr>
                <a:t>Community Building</a:t>
              </a:r>
            </a:p>
          </p:txBody>
        </p:sp>
        <p:sp>
          <p:nvSpPr>
            <p:cNvPr id="14" name="TextBox 13" descr="Community Building: Promoting and sustaining collective values and standards">
              <a:extLst>
                <a:ext uri="{FF2B5EF4-FFF2-40B4-BE49-F238E27FC236}">
                  <a16:creationId xmlns:a16="http://schemas.microsoft.com/office/drawing/2014/main" id="{3A355507-ABF0-0B34-2A20-6EB370C5C14E}"/>
                </a:ext>
              </a:extLst>
            </p:cNvPr>
            <p:cNvSpPr txBox="1"/>
            <p:nvPr/>
          </p:nvSpPr>
          <p:spPr>
            <a:xfrm>
              <a:off x="7852099" y="2835263"/>
              <a:ext cx="1708119" cy="1077218"/>
            </a:xfrm>
            <a:prstGeom prst="rect">
              <a:avLst/>
            </a:prstGeom>
            <a:noFill/>
          </p:spPr>
          <p:txBody>
            <a:bodyPr wrap="square" rtlCol="0">
              <a:spAutoFit/>
            </a:bodyPr>
            <a:lstStyle/>
            <a:p>
              <a:pPr algn="ctr"/>
              <a:r>
                <a:rPr lang="en-US" sz="1600"/>
                <a:t>Promoting and sustaining collective values and standards</a:t>
              </a:r>
            </a:p>
          </p:txBody>
        </p:sp>
      </p:grpSp>
      <p:grpSp>
        <p:nvGrpSpPr>
          <p:cNvPr id="20" name="Group 19" descr="Learning and Facilitating: Helping members carry out their activities more efficiently and effectively">
            <a:extLst>
              <a:ext uri="{FF2B5EF4-FFF2-40B4-BE49-F238E27FC236}">
                <a16:creationId xmlns:a16="http://schemas.microsoft.com/office/drawing/2014/main" id="{F8891FA0-F341-7350-4C81-1D8F642153E4}"/>
              </a:ext>
            </a:extLst>
          </p:cNvPr>
          <p:cNvGrpSpPr/>
          <p:nvPr/>
        </p:nvGrpSpPr>
        <p:grpSpPr>
          <a:xfrm>
            <a:off x="9763191" y="2045048"/>
            <a:ext cx="1999843" cy="2113654"/>
            <a:chOff x="9763191" y="2045048"/>
            <a:chExt cx="1999843" cy="2113654"/>
          </a:xfrm>
        </p:grpSpPr>
        <p:sp>
          <p:nvSpPr>
            <p:cNvPr id="10" name="Content Placeholder 2">
              <a:extLst>
                <a:ext uri="{FF2B5EF4-FFF2-40B4-BE49-F238E27FC236}">
                  <a16:creationId xmlns:a16="http://schemas.microsoft.com/office/drawing/2014/main" id="{FF616F12-4E8F-5361-C22D-7D12E6481DAC}"/>
                </a:ext>
              </a:extLst>
            </p:cNvPr>
            <p:cNvSpPr txBox="1">
              <a:spLocks/>
            </p:cNvSpPr>
            <p:nvPr/>
          </p:nvSpPr>
          <p:spPr>
            <a:xfrm>
              <a:off x="9763191" y="2045048"/>
              <a:ext cx="1999843" cy="777455"/>
            </a:xfrm>
            <a:prstGeom prst="roundRect">
              <a:avLst/>
            </a:prstGeom>
            <a:solidFill>
              <a:srgbClr val="A9C199"/>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500">
                  <a:solidFill>
                    <a:srgbClr val="333333"/>
                  </a:solidFill>
                  <a:ea typeface="Calibri"/>
                  <a:cs typeface="Segoe UI"/>
                </a:rPr>
                <a:t>Learning and Facilitating</a:t>
              </a:r>
            </a:p>
          </p:txBody>
        </p:sp>
        <p:sp>
          <p:nvSpPr>
            <p:cNvPr id="15" name="TextBox 14" descr="Learning and Facilitating: Helping members carry out their activities more efficiently and effectively">
              <a:extLst>
                <a:ext uri="{FF2B5EF4-FFF2-40B4-BE49-F238E27FC236}">
                  <a16:creationId xmlns:a16="http://schemas.microsoft.com/office/drawing/2014/main" id="{8792B2F1-5C64-B446-3322-29B892192BA9}"/>
                </a:ext>
              </a:extLst>
            </p:cNvPr>
            <p:cNvSpPr txBox="1"/>
            <p:nvPr/>
          </p:nvSpPr>
          <p:spPr>
            <a:xfrm>
              <a:off x="9763191" y="2835263"/>
              <a:ext cx="1921992" cy="1323439"/>
            </a:xfrm>
            <a:prstGeom prst="rect">
              <a:avLst/>
            </a:prstGeom>
            <a:noFill/>
          </p:spPr>
          <p:txBody>
            <a:bodyPr wrap="square" rtlCol="0">
              <a:spAutoFit/>
            </a:bodyPr>
            <a:lstStyle/>
            <a:p>
              <a:pPr algn="ctr"/>
              <a:r>
                <a:rPr lang="en-US" sz="1600"/>
                <a:t>Helping members carry out their activities more efficiently and effectively</a:t>
              </a:r>
            </a:p>
          </p:txBody>
        </p:sp>
      </p:grpSp>
      <p:sp>
        <p:nvSpPr>
          <p:cNvPr id="21" name="TextBox 20">
            <a:extLst>
              <a:ext uri="{FF2B5EF4-FFF2-40B4-BE49-F238E27FC236}">
                <a16:creationId xmlns:a16="http://schemas.microsoft.com/office/drawing/2014/main" id="{B23E1393-A50B-F9CB-0B25-80108DC9D08D}"/>
              </a:ext>
            </a:extLst>
          </p:cNvPr>
          <p:cNvSpPr txBox="1"/>
          <p:nvPr/>
        </p:nvSpPr>
        <p:spPr>
          <a:xfrm>
            <a:off x="400538" y="6310923"/>
            <a:ext cx="81279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solidFill>
                  <a:schemeClr val="bg1"/>
                </a:solidFill>
                <a:cs typeface="Calibri"/>
              </a:rPr>
              <a:t>Source: </a:t>
            </a:r>
            <a:r>
              <a:rPr lang="en-US" i="1">
                <a:solidFill>
                  <a:schemeClr val="bg1"/>
                </a:solidFill>
                <a:cs typeface="Calibri"/>
                <a:hlinkClick r:id="rId5">
                  <a:extLst>
                    <a:ext uri="{A12FA001-AC4F-418D-AE19-62706E023703}">
                      <ahyp:hlinkClr xmlns:ahyp="http://schemas.microsoft.com/office/drawing/2018/hyperlinkcolor" val="tx"/>
                    </a:ext>
                  </a:extLst>
                </a:hlinkClick>
              </a:rPr>
              <a:t>https://www.slideshare.net/Celcius233/a-guide-to-communities-of-practice</a:t>
            </a:r>
            <a:r>
              <a:rPr lang="en-US" i="1">
                <a:solidFill>
                  <a:schemeClr val="bg1"/>
                </a:solidFill>
                <a:cs typeface="Calibri"/>
              </a:rPr>
              <a:t> </a:t>
            </a:r>
          </a:p>
        </p:txBody>
      </p:sp>
    </p:spTree>
    <p:extLst>
      <p:ext uri="{BB962C8B-B14F-4D97-AF65-F5344CB8AC3E}">
        <p14:creationId xmlns:p14="http://schemas.microsoft.com/office/powerpoint/2010/main" val="490242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E1682-E99A-C96A-931B-4E26D810E17A}"/>
              </a:ext>
              <a:ext uri="{C183D7F6-B498-43B3-948B-1728B52AA6E4}">
                <adec:decorative xmlns:adec="http://schemas.microsoft.com/office/drawing/2017/decorative" val="1"/>
              </a:ext>
            </a:extLst>
          </p:cNvPr>
          <p:cNvPicPr>
            <a:picLocks noChangeAspect="1"/>
          </p:cNvPicPr>
          <p:nvPr/>
        </p:nvPicPr>
        <p:blipFill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27142" b="39407"/>
          <a:stretch/>
        </p:blipFill>
        <p:spPr>
          <a:xfrm>
            <a:off x="0" y="29308"/>
            <a:ext cx="12192000" cy="6128657"/>
          </a:xfrm>
          <a:prstGeom prst="rect">
            <a:avLst/>
          </a:prstGeom>
        </p:spPr>
      </p:pic>
      <p:sp>
        <p:nvSpPr>
          <p:cNvPr id="2" name="Title 1">
            <a:extLst>
              <a:ext uri="{FF2B5EF4-FFF2-40B4-BE49-F238E27FC236}">
                <a16:creationId xmlns:a16="http://schemas.microsoft.com/office/drawing/2014/main" id="{A1D0BA26-8835-101A-F33E-4B0578243B7E}"/>
              </a:ext>
            </a:extLst>
          </p:cNvPr>
          <p:cNvSpPr>
            <a:spLocks noGrp="1"/>
          </p:cNvSpPr>
          <p:nvPr>
            <p:ph type="title"/>
          </p:nvPr>
        </p:nvSpPr>
        <p:spPr>
          <a:xfrm>
            <a:off x="838200" y="267433"/>
            <a:ext cx="10515600" cy="1325563"/>
          </a:xfrm>
        </p:spPr>
        <p:txBody>
          <a:bodyPr vert="horz" lIns="91440" tIns="45720" rIns="91440" bIns="45720" rtlCol="0" anchor="ctr">
            <a:noAutofit/>
          </a:bodyPr>
          <a:lstStyle/>
          <a:p>
            <a:pPr algn="ctr"/>
            <a:r>
              <a:rPr lang="en-US" sz="4000" b="1">
                <a:solidFill>
                  <a:schemeClr val="accent1"/>
                </a:solidFill>
                <a:latin typeface="Avenir Next LT Pro"/>
                <a:cs typeface="Calibri Light"/>
              </a:rPr>
              <a:t>What are the success factors of a "Community of Practice"?</a:t>
            </a:r>
            <a:endParaRPr lang="en-US" sz="4800">
              <a:solidFill>
                <a:schemeClr val="accent1"/>
              </a:solidFill>
              <a:ea typeface="Calibri Light"/>
              <a:cs typeface="Calibri Light"/>
            </a:endParaRPr>
          </a:p>
        </p:txBody>
      </p:sp>
      <p:sp>
        <p:nvSpPr>
          <p:cNvPr id="4" name="TextBox 3">
            <a:extLst>
              <a:ext uri="{FF2B5EF4-FFF2-40B4-BE49-F238E27FC236}">
                <a16:creationId xmlns:a16="http://schemas.microsoft.com/office/drawing/2014/main" id="{263B1C2C-569A-20C9-E557-180B442F29C1}"/>
              </a:ext>
            </a:extLst>
          </p:cNvPr>
          <p:cNvSpPr txBox="1"/>
          <p:nvPr/>
        </p:nvSpPr>
        <p:spPr>
          <a:xfrm>
            <a:off x="2536739" y="1690688"/>
            <a:ext cx="3364637" cy="4277499"/>
          </a:xfrm>
          <a:prstGeom prst="roundRect">
            <a:avLst/>
          </a:prstGeom>
          <a:solidFill>
            <a:srgbClr val="A9C199"/>
          </a:solidFill>
        </p:spPr>
        <p:txBody>
          <a:bodyPr wrap="square" rtlCol="0">
            <a:spAutoFit/>
          </a:bodyPr>
          <a:lstStyle/>
          <a:p>
            <a:pPr algn="ctr"/>
            <a:r>
              <a:rPr lang="en-US" sz="3200" u="sng"/>
              <a:t>Community</a:t>
            </a:r>
          </a:p>
          <a:p>
            <a:pPr marL="285750" indent="-285750">
              <a:buFont typeface="Arial" panose="020B0604020202020204" pitchFamily="34" charset="0"/>
              <a:buChar char="•"/>
            </a:pPr>
            <a:r>
              <a:rPr lang="en-US" sz="2000"/>
              <a:t>A space that energizes the core group</a:t>
            </a:r>
          </a:p>
          <a:p>
            <a:pPr marL="285750" indent="-285750">
              <a:buFont typeface="Arial" panose="020B0604020202020204" pitchFamily="34" charset="0"/>
              <a:buChar char="•"/>
            </a:pPr>
            <a:r>
              <a:rPr lang="en-US" sz="2000"/>
              <a:t>Skillful and reputable managers and facilitators</a:t>
            </a:r>
          </a:p>
          <a:p>
            <a:pPr marL="285750" indent="-285750">
              <a:buFont typeface="Arial" panose="020B0604020202020204" pitchFamily="34" charset="0"/>
              <a:buChar char="•"/>
            </a:pPr>
            <a:r>
              <a:rPr lang="en-US" sz="2000"/>
              <a:t>Involvement of participants</a:t>
            </a:r>
          </a:p>
          <a:p>
            <a:pPr marL="285750" indent="-285750">
              <a:buFont typeface="Arial" panose="020B0604020202020204" pitchFamily="34" charset="0"/>
              <a:buChar char="•"/>
            </a:pPr>
            <a:r>
              <a:rPr lang="en-US" sz="2000"/>
              <a:t>The details of practice are addressed</a:t>
            </a:r>
          </a:p>
          <a:p>
            <a:pPr marL="285750" indent="-285750">
              <a:buFont typeface="Arial" panose="020B0604020202020204" pitchFamily="34" charset="0"/>
              <a:buChar char="•"/>
            </a:pPr>
            <a:r>
              <a:rPr lang="en-US" sz="2000"/>
              <a:t>Right rhythm and mix of activities</a:t>
            </a:r>
          </a:p>
        </p:txBody>
      </p:sp>
      <p:sp>
        <p:nvSpPr>
          <p:cNvPr id="8" name="TextBox 7">
            <a:extLst>
              <a:ext uri="{FF2B5EF4-FFF2-40B4-BE49-F238E27FC236}">
                <a16:creationId xmlns:a16="http://schemas.microsoft.com/office/drawing/2014/main" id="{F6967683-A529-452D-73BE-D94DFD0A1E3D}"/>
              </a:ext>
            </a:extLst>
          </p:cNvPr>
          <p:cNvSpPr txBox="1"/>
          <p:nvPr/>
        </p:nvSpPr>
        <p:spPr>
          <a:xfrm>
            <a:off x="6290624" y="1690688"/>
            <a:ext cx="3364637" cy="2009061"/>
          </a:xfrm>
          <a:prstGeom prst="roundRect">
            <a:avLst/>
          </a:prstGeom>
          <a:solidFill>
            <a:srgbClr val="A9CBD9"/>
          </a:solidFill>
        </p:spPr>
        <p:txBody>
          <a:bodyPr wrap="square" rtlCol="0">
            <a:spAutoFit/>
          </a:bodyPr>
          <a:lstStyle/>
          <a:p>
            <a:pPr algn="ctr"/>
            <a:r>
              <a:rPr lang="en-US" sz="3200" u="sng"/>
              <a:t>Function</a:t>
            </a:r>
          </a:p>
          <a:p>
            <a:pPr marL="285750" indent="-285750">
              <a:buFont typeface="Arial" panose="020B0604020202020204" pitchFamily="34" charset="0"/>
              <a:buChar char="•"/>
            </a:pPr>
            <a:r>
              <a:rPr lang="en-US" sz="2000"/>
              <a:t>Clearly defined function</a:t>
            </a:r>
          </a:p>
          <a:p>
            <a:pPr marL="285750" indent="-285750">
              <a:buFont typeface="Arial" panose="020B0604020202020204" pitchFamily="34" charset="0"/>
              <a:buChar char="•"/>
            </a:pPr>
            <a:r>
              <a:rPr lang="en-US" sz="2000"/>
              <a:t>Capacities, skills, resources, and systems match function</a:t>
            </a:r>
          </a:p>
        </p:txBody>
      </p:sp>
      <p:sp>
        <p:nvSpPr>
          <p:cNvPr id="9" name="TextBox 8">
            <a:extLst>
              <a:ext uri="{FF2B5EF4-FFF2-40B4-BE49-F238E27FC236}">
                <a16:creationId xmlns:a16="http://schemas.microsoft.com/office/drawing/2014/main" id="{7215A2B0-5CAF-7DE9-00FE-53FCBB8C28C5}"/>
              </a:ext>
            </a:extLst>
          </p:cNvPr>
          <p:cNvSpPr txBox="1"/>
          <p:nvPr/>
        </p:nvSpPr>
        <p:spPr>
          <a:xfrm>
            <a:off x="6290624" y="3843737"/>
            <a:ext cx="3364637" cy="2009061"/>
          </a:xfrm>
          <a:prstGeom prst="roundRect">
            <a:avLst/>
          </a:prstGeom>
          <a:solidFill>
            <a:srgbClr val="6A95A6"/>
          </a:solidFill>
        </p:spPr>
        <p:txBody>
          <a:bodyPr wrap="square" rtlCol="0">
            <a:spAutoFit/>
          </a:bodyPr>
          <a:lstStyle/>
          <a:p>
            <a:pPr algn="ctr"/>
            <a:r>
              <a:rPr lang="en-US" sz="3200" u="sng"/>
              <a:t>Organization</a:t>
            </a:r>
          </a:p>
          <a:p>
            <a:pPr marL="285750" indent="-285750">
              <a:buFont typeface="Arial" panose="020B0604020202020204" pitchFamily="34" charset="0"/>
              <a:buChar char="•"/>
            </a:pPr>
            <a:r>
              <a:rPr lang="en-US" sz="2000"/>
              <a:t>A mix of formal and informal structures</a:t>
            </a:r>
          </a:p>
          <a:p>
            <a:pPr marL="285750" indent="-285750">
              <a:buFont typeface="Arial" panose="020B0604020202020204" pitchFamily="34" charset="0"/>
              <a:buChar char="•"/>
            </a:pPr>
            <a:r>
              <a:rPr lang="en-US" sz="2000"/>
              <a:t>Adequate resources</a:t>
            </a:r>
          </a:p>
          <a:p>
            <a:pPr marL="285750" indent="-285750">
              <a:buFont typeface="Arial" panose="020B0604020202020204" pitchFamily="34" charset="0"/>
              <a:buChar char="•"/>
            </a:pPr>
            <a:r>
              <a:rPr lang="en-US" sz="2000"/>
              <a:t>Shared understanding</a:t>
            </a:r>
          </a:p>
        </p:txBody>
      </p:sp>
      <p:sp>
        <p:nvSpPr>
          <p:cNvPr id="3" name="TextBox 2">
            <a:extLst>
              <a:ext uri="{FF2B5EF4-FFF2-40B4-BE49-F238E27FC236}">
                <a16:creationId xmlns:a16="http://schemas.microsoft.com/office/drawing/2014/main" id="{82291C91-3704-F082-C812-D3D84714A5DD}"/>
              </a:ext>
            </a:extLst>
          </p:cNvPr>
          <p:cNvSpPr txBox="1"/>
          <p:nvPr/>
        </p:nvSpPr>
        <p:spPr>
          <a:xfrm>
            <a:off x="400538" y="6310923"/>
            <a:ext cx="81279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solidFill>
                  <a:schemeClr val="bg1"/>
                </a:solidFill>
                <a:cs typeface="Calibri"/>
              </a:rPr>
              <a:t>Source: </a:t>
            </a:r>
            <a:r>
              <a:rPr lang="en-US" i="1">
                <a:solidFill>
                  <a:schemeClr val="bg1"/>
                </a:solidFill>
                <a:cs typeface="Calibri"/>
                <a:hlinkClick r:id="rId5">
                  <a:extLst>
                    <a:ext uri="{A12FA001-AC4F-418D-AE19-62706E023703}">
                      <ahyp:hlinkClr xmlns:ahyp="http://schemas.microsoft.com/office/drawing/2018/hyperlinkcolor" val="tx"/>
                    </a:ext>
                  </a:extLst>
                </a:hlinkClick>
              </a:rPr>
              <a:t>https://www.slideshare.net/Celcius233/a-guide-to-communities-of-practice</a:t>
            </a:r>
            <a:r>
              <a:rPr lang="en-US" i="1">
                <a:solidFill>
                  <a:schemeClr val="bg1"/>
                </a:solidFill>
                <a:cs typeface="Calibri"/>
              </a:rPr>
              <a:t> </a:t>
            </a:r>
          </a:p>
        </p:txBody>
      </p:sp>
    </p:spTree>
    <p:extLst>
      <p:ext uri="{BB962C8B-B14F-4D97-AF65-F5344CB8AC3E}">
        <p14:creationId xmlns:p14="http://schemas.microsoft.com/office/powerpoint/2010/main" val="1187995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E1682-E99A-C96A-931B-4E26D810E17A}"/>
              </a:ext>
              <a:ext uri="{C183D7F6-B498-43B3-948B-1728B52AA6E4}">
                <adec:decorative xmlns:adec="http://schemas.microsoft.com/office/drawing/2017/decorative" val="1"/>
              </a:ext>
            </a:extLst>
          </p:cNvPr>
          <p:cNvPicPr>
            <a:picLocks noChangeAspect="1"/>
          </p:cNvPicPr>
          <p:nvPr/>
        </p:nvPicPr>
        <p:blipFill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27142" b="39407"/>
          <a:stretch/>
        </p:blipFill>
        <p:spPr>
          <a:xfrm>
            <a:off x="0" y="-3026"/>
            <a:ext cx="12192000" cy="6128657"/>
          </a:xfrm>
          <a:prstGeom prst="rect">
            <a:avLst/>
          </a:prstGeom>
        </p:spPr>
      </p:pic>
      <p:sp>
        <p:nvSpPr>
          <p:cNvPr id="2" name="Title 1">
            <a:extLst>
              <a:ext uri="{FF2B5EF4-FFF2-40B4-BE49-F238E27FC236}">
                <a16:creationId xmlns:a16="http://schemas.microsoft.com/office/drawing/2014/main" id="{A1D0BA26-8835-101A-F33E-4B0578243B7E}"/>
              </a:ext>
            </a:extLst>
          </p:cNvPr>
          <p:cNvSpPr>
            <a:spLocks noGrp="1"/>
          </p:cNvSpPr>
          <p:nvPr>
            <p:ph type="title"/>
          </p:nvPr>
        </p:nvSpPr>
        <p:spPr>
          <a:xfrm>
            <a:off x="838200" y="215412"/>
            <a:ext cx="10515600" cy="1325563"/>
          </a:xfrm>
        </p:spPr>
        <p:txBody>
          <a:bodyPr vert="horz" lIns="91440" tIns="45720" rIns="91440" bIns="45720" rtlCol="0" anchor="ctr">
            <a:noAutofit/>
          </a:bodyPr>
          <a:lstStyle/>
          <a:p>
            <a:pPr algn="ctr"/>
            <a:r>
              <a:rPr lang="en-US" sz="3200" b="1">
                <a:solidFill>
                  <a:schemeClr val="accent1"/>
                </a:solidFill>
                <a:latin typeface="Avenir Next LT Pro"/>
                <a:cs typeface="Calibri Light"/>
              </a:rPr>
              <a:t>What are the success factors for </a:t>
            </a:r>
            <a:br>
              <a:rPr lang="en-US" sz="3200" b="1">
                <a:solidFill>
                  <a:schemeClr val="accent1"/>
                </a:solidFill>
                <a:latin typeface="Avenir Next LT Pro"/>
                <a:cs typeface="Calibri Light"/>
              </a:rPr>
            </a:br>
            <a:r>
              <a:rPr lang="en-US" sz="3200" b="1">
                <a:solidFill>
                  <a:schemeClr val="accent1"/>
                </a:solidFill>
                <a:latin typeface="Avenir Next LT Pro"/>
                <a:cs typeface="Calibri Light"/>
              </a:rPr>
              <a:t>Olympic Region Equity Community of Practice?</a:t>
            </a:r>
            <a:endParaRPr lang="en-US" sz="4000">
              <a:solidFill>
                <a:schemeClr val="accent1"/>
              </a:solidFill>
              <a:ea typeface="Calibri Light"/>
              <a:cs typeface="Calibri Light"/>
            </a:endParaRPr>
          </a:p>
        </p:txBody>
      </p:sp>
      <p:sp>
        <p:nvSpPr>
          <p:cNvPr id="4" name="TextBox 3">
            <a:extLst>
              <a:ext uri="{FF2B5EF4-FFF2-40B4-BE49-F238E27FC236}">
                <a16:creationId xmlns:a16="http://schemas.microsoft.com/office/drawing/2014/main" id="{263B1C2C-569A-20C9-E557-180B442F29C1}"/>
              </a:ext>
            </a:extLst>
          </p:cNvPr>
          <p:cNvSpPr txBox="1"/>
          <p:nvPr/>
        </p:nvSpPr>
        <p:spPr>
          <a:xfrm>
            <a:off x="318117" y="1690688"/>
            <a:ext cx="3364637" cy="3981331"/>
          </a:xfrm>
          <a:prstGeom prst="roundRect">
            <a:avLst/>
          </a:prstGeom>
          <a:solidFill>
            <a:srgbClr val="A9C199"/>
          </a:solidFill>
        </p:spPr>
        <p:txBody>
          <a:bodyPr wrap="square" rtlCol="0">
            <a:spAutoFit/>
          </a:bodyPr>
          <a:lstStyle/>
          <a:p>
            <a:pPr algn="ctr"/>
            <a:r>
              <a:rPr lang="en-US" sz="3200" u="sng"/>
              <a:t>Community</a:t>
            </a:r>
          </a:p>
          <a:p>
            <a:pPr marL="285750" indent="-285750">
              <a:buFont typeface="Arial" panose="020B0604020202020204" pitchFamily="34" charset="0"/>
              <a:buChar char="•"/>
            </a:pPr>
            <a:r>
              <a:rPr lang="en-US" sz="2000"/>
              <a:t>Rotating online and in-person meetings</a:t>
            </a:r>
          </a:p>
          <a:p>
            <a:pPr marL="285750" indent="-285750">
              <a:buFont typeface="Arial" panose="020B0604020202020204" pitchFamily="34" charset="0"/>
              <a:buChar char="•"/>
            </a:pPr>
            <a:r>
              <a:rPr lang="en-US" sz="2000"/>
              <a:t>Intentional rhythm, 3 per year with one in each county (Tribal spaces preferred)</a:t>
            </a:r>
          </a:p>
          <a:p>
            <a:pPr marL="285750" indent="-285750">
              <a:buFont typeface="Arial" panose="020B0604020202020204" pitchFamily="34" charset="0"/>
              <a:buChar char="•"/>
            </a:pPr>
            <a:r>
              <a:rPr lang="en-US" sz="2000"/>
              <a:t>Finding common ground across counties</a:t>
            </a:r>
          </a:p>
          <a:p>
            <a:pPr marL="285750" indent="-285750">
              <a:buFont typeface="Arial" panose="020B0604020202020204" pitchFamily="34" charset="0"/>
              <a:buChar char="•"/>
            </a:pPr>
            <a:r>
              <a:rPr lang="en-US" sz="2000"/>
              <a:t>Diverse participants engaged in this work</a:t>
            </a:r>
          </a:p>
        </p:txBody>
      </p:sp>
      <p:sp>
        <p:nvSpPr>
          <p:cNvPr id="8" name="TextBox 7">
            <a:extLst>
              <a:ext uri="{FF2B5EF4-FFF2-40B4-BE49-F238E27FC236}">
                <a16:creationId xmlns:a16="http://schemas.microsoft.com/office/drawing/2014/main" id="{F6967683-A529-452D-73BE-D94DFD0A1E3D}"/>
              </a:ext>
            </a:extLst>
          </p:cNvPr>
          <p:cNvSpPr txBox="1"/>
          <p:nvPr/>
        </p:nvSpPr>
        <p:spPr>
          <a:xfrm>
            <a:off x="3786326" y="1690688"/>
            <a:ext cx="3364637" cy="3371136"/>
          </a:xfrm>
          <a:prstGeom prst="roundRect">
            <a:avLst/>
          </a:prstGeom>
          <a:solidFill>
            <a:srgbClr val="A9CBD9"/>
          </a:solidFill>
        </p:spPr>
        <p:txBody>
          <a:bodyPr wrap="square" rtlCol="0">
            <a:spAutoFit/>
          </a:bodyPr>
          <a:lstStyle/>
          <a:p>
            <a:pPr algn="ctr"/>
            <a:r>
              <a:rPr lang="en-US" sz="3200" u="sng"/>
              <a:t>Function</a:t>
            </a:r>
          </a:p>
          <a:p>
            <a:pPr marL="285750" indent="-285750">
              <a:buFont typeface="Arial" panose="020B0604020202020204" pitchFamily="34" charset="0"/>
              <a:buChar char="•"/>
            </a:pPr>
            <a:r>
              <a:rPr lang="en-US" sz="2000"/>
              <a:t>Opportunities to learn from others</a:t>
            </a:r>
          </a:p>
          <a:p>
            <a:pPr marL="285750" indent="-285750">
              <a:buFont typeface="Arial" panose="020B0604020202020204" pitchFamily="34" charset="0"/>
              <a:buChar char="•"/>
            </a:pPr>
            <a:r>
              <a:rPr lang="en-US" sz="2000"/>
              <a:t>Equitable languages</a:t>
            </a:r>
          </a:p>
          <a:p>
            <a:pPr marL="285750" indent="-285750">
              <a:buFont typeface="Arial" panose="020B0604020202020204" pitchFamily="34" charset="0"/>
              <a:buChar char="•"/>
            </a:pPr>
            <a:r>
              <a:rPr lang="en-US" sz="2000"/>
              <a:t>Funding/investment for resources to try new things</a:t>
            </a:r>
          </a:p>
          <a:p>
            <a:pPr marL="285750" indent="-285750">
              <a:buFont typeface="Arial" panose="020B0604020202020204" pitchFamily="34" charset="0"/>
              <a:buChar char="•"/>
            </a:pPr>
            <a:r>
              <a:rPr lang="en-US" sz="2000"/>
              <a:t>Accountability</a:t>
            </a:r>
          </a:p>
          <a:p>
            <a:pPr marL="285750" indent="-285750">
              <a:buFont typeface="Arial" panose="020B0604020202020204" pitchFamily="34" charset="0"/>
              <a:buChar char="•"/>
            </a:pPr>
            <a:r>
              <a:rPr lang="en-US" sz="2000"/>
              <a:t>Trauma Informed Care</a:t>
            </a:r>
          </a:p>
        </p:txBody>
      </p:sp>
      <p:sp>
        <p:nvSpPr>
          <p:cNvPr id="9" name="TextBox 8">
            <a:extLst>
              <a:ext uri="{FF2B5EF4-FFF2-40B4-BE49-F238E27FC236}">
                <a16:creationId xmlns:a16="http://schemas.microsoft.com/office/drawing/2014/main" id="{7215A2B0-5CAF-7DE9-00FE-53FCBB8C28C5}"/>
              </a:ext>
            </a:extLst>
          </p:cNvPr>
          <p:cNvSpPr txBox="1"/>
          <p:nvPr/>
        </p:nvSpPr>
        <p:spPr>
          <a:xfrm>
            <a:off x="7254535" y="1690688"/>
            <a:ext cx="4472867" cy="4392692"/>
          </a:xfrm>
          <a:prstGeom prst="roundRect">
            <a:avLst/>
          </a:prstGeom>
          <a:solidFill>
            <a:srgbClr val="6A95A6"/>
          </a:solidFill>
        </p:spPr>
        <p:txBody>
          <a:bodyPr wrap="square" rtlCol="0">
            <a:spAutoFit/>
          </a:bodyPr>
          <a:lstStyle/>
          <a:p>
            <a:pPr algn="ctr"/>
            <a:r>
              <a:rPr lang="en-US" sz="3200" u="sng"/>
              <a:t>Organization</a:t>
            </a:r>
          </a:p>
          <a:p>
            <a:pPr marL="285750" indent="-285750">
              <a:buFont typeface="Arial" panose="020B0604020202020204" pitchFamily="34" charset="0"/>
              <a:buChar char="•"/>
            </a:pPr>
            <a:r>
              <a:rPr lang="en-US" sz="2000"/>
              <a:t>Sourcing funding for this time</a:t>
            </a:r>
          </a:p>
          <a:p>
            <a:pPr marL="285750" indent="-285750">
              <a:buFont typeface="Arial" panose="020B0604020202020204" pitchFamily="34" charset="0"/>
              <a:buChar char="•"/>
            </a:pPr>
            <a:r>
              <a:rPr lang="en-US" sz="2000"/>
              <a:t>Take away resources to share back with teams</a:t>
            </a:r>
          </a:p>
          <a:p>
            <a:pPr marL="285750" indent="-285750">
              <a:buFont typeface="Arial" panose="020B0604020202020204" pitchFamily="34" charset="0"/>
              <a:buChar char="•"/>
            </a:pPr>
            <a:r>
              <a:rPr lang="en-US" sz="2000"/>
              <a:t>Shared understanding, language and identify starting place</a:t>
            </a:r>
          </a:p>
          <a:p>
            <a:pPr marL="285750" indent="-285750">
              <a:buFont typeface="Arial" panose="020B0604020202020204" pitchFamily="34" charset="0"/>
              <a:buChar char="•"/>
            </a:pPr>
            <a:r>
              <a:rPr lang="en-US" sz="2000"/>
              <a:t>Share mission, vision, purpose, intention</a:t>
            </a:r>
          </a:p>
          <a:p>
            <a:pPr marL="285750" indent="-285750">
              <a:buFont typeface="Arial" panose="020B0604020202020204" pitchFamily="34" charset="0"/>
              <a:buChar char="•"/>
            </a:pPr>
            <a:r>
              <a:rPr lang="en-US" sz="2000"/>
              <a:t>Balance of formal and informal structures- more time to think</a:t>
            </a:r>
          </a:p>
          <a:p>
            <a:pPr marL="285750" indent="-285750">
              <a:buFont typeface="Arial" panose="020B0604020202020204" pitchFamily="34" charset="0"/>
              <a:buChar char="•"/>
            </a:pPr>
            <a:r>
              <a:rPr lang="en-US" sz="2000"/>
              <a:t>Generative prompts with reflection time</a:t>
            </a:r>
          </a:p>
        </p:txBody>
      </p:sp>
      <p:sp>
        <p:nvSpPr>
          <p:cNvPr id="6" name="TextBox 5">
            <a:extLst>
              <a:ext uri="{FF2B5EF4-FFF2-40B4-BE49-F238E27FC236}">
                <a16:creationId xmlns:a16="http://schemas.microsoft.com/office/drawing/2014/main" id="{D5E75676-F60E-1407-CAEA-7C7C5410F76C}"/>
              </a:ext>
            </a:extLst>
          </p:cNvPr>
          <p:cNvSpPr txBox="1"/>
          <p:nvPr/>
        </p:nvSpPr>
        <p:spPr>
          <a:xfrm>
            <a:off x="371230" y="6320692"/>
            <a:ext cx="9368692" cy="3712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solidFill>
                  <a:schemeClr val="bg1"/>
                </a:solidFill>
                <a:cs typeface="Calibri"/>
              </a:rPr>
              <a:t>Responses gathered from small groups during event.</a:t>
            </a:r>
            <a:endParaRPr lang="en-US" b="1">
              <a:solidFill>
                <a:schemeClr val="bg1"/>
              </a:solidFill>
              <a:cs typeface="Calibri"/>
            </a:endParaRPr>
          </a:p>
        </p:txBody>
      </p:sp>
    </p:spTree>
    <p:extLst>
      <p:ext uri="{BB962C8B-B14F-4D97-AF65-F5344CB8AC3E}">
        <p14:creationId xmlns:p14="http://schemas.microsoft.com/office/powerpoint/2010/main" val="4003995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E1682-E99A-C96A-931B-4E26D810E17A}"/>
              </a:ext>
              <a:ext uri="{C183D7F6-B498-43B3-948B-1728B52AA6E4}">
                <adec:decorative xmlns:adec="http://schemas.microsoft.com/office/drawing/2017/decorative" val="1"/>
              </a:ext>
            </a:extLst>
          </p:cNvPr>
          <p:cNvPicPr>
            <a:picLocks noChangeAspect="1"/>
          </p:cNvPicPr>
          <p:nvPr/>
        </p:nvPicPr>
        <p:blipFill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27142" b="39407"/>
          <a:stretch/>
        </p:blipFill>
        <p:spPr>
          <a:xfrm>
            <a:off x="0" y="0"/>
            <a:ext cx="12192000" cy="6128657"/>
          </a:xfrm>
          <a:prstGeom prst="rect">
            <a:avLst/>
          </a:prstGeom>
        </p:spPr>
      </p:pic>
      <p:sp>
        <p:nvSpPr>
          <p:cNvPr id="2" name="Title 1">
            <a:extLst>
              <a:ext uri="{FF2B5EF4-FFF2-40B4-BE49-F238E27FC236}">
                <a16:creationId xmlns:a16="http://schemas.microsoft.com/office/drawing/2014/main" id="{A1D0BA26-8835-101A-F33E-4B0578243B7E}"/>
              </a:ext>
            </a:extLst>
          </p:cNvPr>
          <p:cNvSpPr>
            <a:spLocks noGrp="1"/>
          </p:cNvSpPr>
          <p:nvPr>
            <p:ph type="title"/>
          </p:nvPr>
        </p:nvSpPr>
        <p:spPr>
          <a:xfrm>
            <a:off x="838200" y="62279"/>
            <a:ext cx="10515600" cy="1325563"/>
          </a:xfrm>
        </p:spPr>
        <p:txBody>
          <a:bodyPr>
            <a:normAutofit/>
          </a:bodyPr>
          <a:lstStyle/>
          <a:p>
            <a:pPr algn="ctr"/>
            <a:r>
              <a:rPr lang="en-US" sz="5400" b="1">
                <a:solidFill>
                  <a:schemeClr val="accent1"/>
                </a:solidFill>
                <a:latin typeface="Avenir Next LT Pro"/>
                <a:cs typeface="Calibri Light"/>
              </a:rPr>
              <a:t>Final Reflections</a:t>
            </a:r>
            <a:endParaRPr lang="en-US" sz="5400">
              <a:solidFill>
                <a:schemeClr val="accent1"/>
              </a:solidFill>
              <a:ea typeface="Calibri Light"/>
              <a:cs typeface="Calibri Light"/>
            </a:endParaRPr>
          </a:p>
        </p:txBody>
      </p:sp>
      <p:sp>
        <p:nvSpPr>
          <p:cNvPr id="4" name="TextBox 3">
            <a:extLst>
              <a:ext uri="{FF2B5EF4-FFF2-40B4-BE49-F238E27FC236}">
                <a16:creationId xmlns:a16="http://schemas.microsoft.com/office/drawing/2014/main" id="{63DE24BA-34A9-51BF-58D8-73333DF602D2}"/>
              </a:ext>
            </a:extLst>
          </p:cNvPr>
          <p:cNvSpPr txBox="1"/>
          <p:nvPr/>
        </p:nvSpPr>
        <p:spPr>
          <a:xfrm>
            <a:off x="1396014" y="1332353"/>
            <a:ext cx="4698261" cy="4597003"/>
          </a:xfrm>
          <a:prstGeom prst="roundRect">
            <a:avLst/>
          </a:prstGeom>
          <a:solidFill>
            <a:srgbClr val="A9CBD9"/>
          </a:solidFill>
        </p:spPr>
        <p:txBody>
          <a:bodyPr wrap="square" lIns="91440" tIns="45720" rIns="91440" bIns="45720" rtlCol="0" anchor="t">
            <a:spAutoFit/>
          </a:bodyPr>
          <a:lstStyle/>
          <a:p>
            <a:pPr marL="0" indent="0" algn="ctr">
              <a:buNone/>
            </a:pPr>
            <a:r>
              <a:rPr lang="en-US" sz="2200" b="1">
                <a:solidFill>
                  <a:srgbClr val="333333"/>
                </a:solidFill>
                <a:ea typeface="Calibri"/>
                <a:cs typeface="Segoe UI"/>
              </a:rPr>
              <a:t>One word to describe how you feel leaving this space:</a:t>
            </a:r>
          </a:p>
          <a:p>
            <a:pPr marL="285750" indent="-285750">
              <a:buFont typeface="Arial" panose="020B0604020202020204" pitchFamily="34" charset="0"/>
              <a:buChar char="•"/>
            </a:pPr>
            <a:r>
              <a:rPr lang="en-US" sz="2200">
                <a:solidFill>
                  <a:srgbClr val="333333"/>
                </a:solidFill>
                <a:ea typeface="Calibri"/>
                <a:cs typeface="Segoe UI"/>
              </a:rPr>
              <a:t>Motivated</a:t>
            </a:r>
          </a:p>
          <a:p>
            <a:pPr marL="285750" indent="-285750">
              <a:buFont typeface="Arial" panose="020B0604020202020204" pitchFamily="34" charset="0"/>
              <a:buChar char="•"/>
            </a:pPr>
            <a:r>
              <a:rPr lang="en-US" sz="2200">
                <a:solidFill>
                  <a:srgbClr val="333333"/>
                </a:solidFill>
                <a:ea typeface="Calibri"/>
                <a:cs typeface="Segoe UI"/>
              </a:rPr>
              <a:t>Curious</a:t>
            </a:r>
          </a:p>
          <a:p>
            <a:pPr marL="285750" indent="-285750">
              <a:buFont typeface="Arial" panose="020B0604020202020204" pitchFamily="34" charset="0"/>
              <a:buChar char="•"/>
            </a:pPr>
            <a:r>
              <a:rPr lang="en-US" sz="2200">
                <a:solidFill>
                  <a:srgbClr val="333333"/>
                </a:solidFill>
                <a:ea typeface="Calibri"/>
                <a:cs typeface="Segoe UI"/>
              </a:rPr>
              <a:t>Grateful</a:t>
            </a:r>
          </a:p>
          <a:p>
            <a:pPr marL="285750" indent="-285750">
              <a:buFont typeface="Arial" panose="020B0604020202020204" pitchFamily="34" charset="0"/>
              <a:buChar char="•"/>
            </a:pPr>
            <a:r>
              <a:rPr lang="en-US" sz="2200">
                <a:solidFill>
                  <a:srgbClr val="333333"/>
                </a:solidFill>
                <a:ea typeface="Calibri"/>
                <a:cs typeface="Segoe UI"/>
              </a:rPr>
              <a:t>Hopeful</a:t>
            </a:r>
          </a:p>
          <a:p>
            <a:pPr marL="285750" indent="-285750">
              <a:buFont typeface="Arial" panose="020B0604020202020204" pitchFamily="34" charset="0"/>
              <a:buChar char="•"/>
            </a:pPr>
            <a:r>
              <a:rPr lang="en-US" sz="2200">
                <a:solidFill>
                  <a:srgbClr val="333333"/>
                </a:solidFill>
                <a:ea typeface="Calibri"/>
                <a:cs typeface="Segoe UI"/>
              </a:rPr>
              <a:t>Inspired</a:t>
            </a:r>
          </a:p>
          <a:p>
            <a:pPr marL="285750" indent="-285750">
              <a:buFont typeface="Arial" panose="020B0604020202020204" pitchFamily="34" charset="0"/>
              <a:buChar char="•"/>
            </a:pPr>
            <a:r>
              <a:rPr lang="en-US" sz="2200">
                <a:solidFill>
                  <a:srgbClr val="333333"/>
                </a:solidFill>
                <a:ea typeface="Calibri"/>
                <a:cs typeface="Segoe UI"/>
              </a:rPr>
              <a:t>Mindful</a:t>
            </a:r>
          </a:p>
          <a:p>
            <a:pPr marL="285750" indent="-285750">
              <a:buFont typeface="Arial" panose="020B0604020202020204" pitchFamily="34" charset="0"/>
              <a:buChar char="•"/>
            </a:pPr>
            <a:r>
              <a:rPr lang="en-US" sz="2200">
                <a:solidFill>
                  <a:srgbClr val="333333"/>
                </a:solidFill>
                <a:ea typeface="Calibri"/>
                <a:cs typeface="Segoe UI"/>
              </a:rPr>
              <a:t>Reflective</a:t>
            </a:r>
          </a:p>
          <a:p>
            <a:pPr marL="285750" indent="-285750">
              <a:buFont typeface="Arial" panose="020B0604020202020204" pitchFamily="34" charset="0"/>
              <a:buChar char="•"/>
            </a:pPr>
            <a:r>
              <a:rPr lang="en-US" sz="2200">
                <a:solidFill>
                  <a:srgbClr val="333333"/>
                </a:solidFill>
                <a:ea typeface="Calibri"/>
                <a:cs typeface="Segoe UI"/>
              </a:rPr>
              <a:t>Energized</a:t>
            </a:r>
          </a:p>
          <a:p>
            <a:pPr marL="285750" indent="-285750">
              <a:buFont typeface="Arial" panose="020B0604020202020204" pitchFamily="34" charset="0"/>
              <a:buChar char="•"/>
            </a:pPr>
            <a:r>
              <a:rPr lang="en-US" sz="2200">
                <a:solidFill>
                  <a:srgbClr val="333333"/>
                </a:solidFill>
                <a:ea typeface="Calibri"/>
                <a:cs typeface="Segoe UI"/>
              </a:rPr>
              <a:t>Destructive (in a good way)</a:t>
            </a:r>
          </a:p>
          <a:p>
            <a:pPr marL="285750" indent="-285750">
              <a:buFont typeface="Arial" panose="020B0604020202020204" pitchFamily="34" charset="0"/>
              <a:buChar char="•"/>
            </a:pPr>
            <a:r>
              <a:rPr lang="en-US" sz="2200">
                <a:solidFill>
                  <a:srgbClr val="333333"/>
                </a:solidFill>
                <a:ea typeface="Calibri"/>
                <a:cs typeface="Segoe UI"/>
              </a:rPr>
              <a:t>Nervous (in a good way)</a:t>
            </a:r>
          </a:p>
        </p:txBody>
      </p:sp>
      <p:sp>
        <p:nvSpPr>
          <p:cNvPr id="7" name="TextBox 6">
            <a:extLst>
              <a:ext uri="{FF2B5EF4-FFF2-40B4-BE49-F238E27FC236}">
                <a16:creationId xmlns:a16="http://schemas.microsoft.com/office/drawing/2014/main" id="{1017F786-81E5-7955-5926-801C6CB76ACE}"/>
              </a:ext>
            </a:extLst>
          </p:cNvPr>
          <p:cNvSpPr txBox="1"/>
          <p:nvPr/>
        </p:nvSpPr>
        <p:spPr>
          <a:xfrm>
            <a:off x="6429880" y="1879429"/>
            <a:ext cx="4551722" cy="3098721"/>
          </a:xfrm>
          <a:prstGeom prst="roundRect">
            <a:avLst/>
          </a:prstGeom>
          <a:solidFill>
            <a:srgbClr val="A9C199"/>
          </a:solidFill>
        </p:spPr>
        <p:txBody>
          <a:bodyPr wrap="square" lIns="91440" tIns="45720" rIns="91440" bIns="45720" rtlCol="0" anchor="t">
            <a:spAutoFit/>
          </a:bodyPr>
          <a:lstStyle/>
          <a:p>
            <a:pPr marL="0" indent="0" algn="ctr">
              <a:buNone/>
            </a:pPr>
            <a:r>
              <a:rPr lang="en-US" sz="2200" b="1">
                <a:solidFill>
                  <a:srgbClr val="333333"/>
                </a:solidFill>
                <a:ea typeface="Calibri"/>
                <a:cs typeface="Segoe UI"/>
              </a:rPr>
              <a:t>Something you are taking away from today:</a:t>
            </a:r>
          </a:p>
          <a:p>
            <a:pPr marL="285750" indent="-285750">
              <a:buFont typeface="Arial" panose="020B0604020202020204" pitchFamily="34" charset="0"/>
              <a:buChar char="•"/>
            </a:pPr>
            <a:r>
              <a:rPr lang="en-US" sz="2200">
                <a:solidFill>
                  <a:srgbClr val="333333"/>
                </a:solidFill>
                <a:ea typeface="Calibri"/>
                <a:cs typeface="Segoe UI"/>
              </a:rPr>
              <a:t>New community connections</a:t>
            </a:r>
          </a:p>
          <a:p>
            <a:pPr marL="285750" indent="-285750">
              <a:buFont typeface="Arial" panose="020B0604020202020204" pitchFamily="34" charset="0"/>
              <a:buChar char="•"/>
            </a:pPr>
            <a:r>
              <a:rPr lang="en-US" sz="2200">
                <a:solidFill>
                  <a:srgbClr val="333333"/>
                </a:solidFill>
                <a:ea typeface="Calibri"/>
                <a:cs typeface="Segoe UI"/>
              </a:rPr>
              <a:t>Collaborative approaches</a:t>
            </a:r>
          </a:p>
          <a:p>
            <a:pPr marL="285750" indent="-285750">
              <a:buFont typeface="Arial" panose="020B0604020202020204" pitchFamily="34" charset="0"/>
              <a:buChar char="•"/>
            </a:pPr>
            <a:r>
              <a:rPr lang="en-US" sz="2200">
                <a:solidFill>
                  <a:srgbClr val="333333"/>
                </a:solidFill>
                <a:ea typeface="Calibri"/>
                <a:cs typeface="Segoe UI"/>
              </a:rPr>
              <a:t>New perspectives</a:t>
            </a:r>
          </a:p>
          <a:p>
            <a:pPr marL="285750" indent="-285750">
              <a:buFont typeface="Arial" panose="020B0604020202020204" pitchFamily="34" charset="0"/>
              <a:buChar char="•"/>
            </a:pPr>
            <a:r>
              <a:rPr lang="en-US" sz="2200">
                <a:solidFill>
                  <a:srgbClr val="333333"/>
                </a:solidFill>
                <a:ea typeface="Calibri"/>
                <a:cs typeface="Segoe UI"/>
              </a:rPr>
              <a:t>TRIZ- creative destruction activity</a:t>
            </a:r>
          </a:p>
          <a:p>
            <a:pPr marL="285750" indent="-285750">
              <a:buFont typeface="Arial" panose="020B0604020202020204" pitchFamily="34" charset="0"/>
              <a:buChar char="•"/>
            </a:pPr>
            <a:r>
              <a:rPr lang="en-US" sz="2200">
                <a:solidFill>
                  <a:srgbClr val="333333"/>
                </a:solidFill>
                <a:ea typeface="Calibri"/>
                <a:cs typeface="Segoe UI"/>
              </a:rPr>
              <a:t>Uplifting coloring page</a:t>
            </a:r>
          </a:p>
        </p:txBody>
      </p:sp>
      <p:sp>
        <p:nvSpPr>
          <p:cNvPr id="6" name="TextBox 5">
            <a:extLst>
              <a:ext uri="{FF2B5EF4-FFF2-40B4-BE49-F238E27FC236}">
                <a16:creationId xmlns:a16="http://schemas.microsoft.com/office/drawing/2014/main" id="{168243EB-25A3-054E-BCFF-0B84A099C8F7}"/>
              </a:ext>
            </a:extLst>
          </p:cNvPr>
          <p:cNvSpPr txBox="1"/>
          <p:nvPr/>
        </p:nvSpPr>
        <p:spPr>
          <a:xfrm>
            <a:off x="533399" y="6297246"/>
            <a:ext cx="65238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solidFill>
                  <a:srgbClr val="FFFFFF"/>
                </a:solidFill>
              </a:rPr>
              <a:t>Responses gathered from participants during event.</a:t>
            </a:r>
            <a:endParaRPr lang="en-US"/>
          </a:p>
        </p:txBody>
      </p:sp>
    </p:spTree>
    <p:extLst>
      <p:ext uri="{BB962C8B-B14F-4D97-AF65-F5344CB8AC3E}">
        <p14:creationId xmlns:p14="http://schemas.microsoft.com/office/powerpoint/2010/main" val="2136763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E1682-E99A-C96A-931B-4E26D810E17A}"/>
              </a:ext>
              <a:ext uri="{C183D7F6-B498-43B3-948B-1728B52AA6E4}">
                <adec:decorative xmlns:adec="http://schemas.microsoft.com/office/drawing/2017/decorative" val="1"/>
              </a:ext>
            </a:extLst>
          </p:cNvPr>
          <p:cNvPicPr>
            <a:picLocks noChangeAspect="1"/>
          </p:cNvPicPr>
          <p:nvPr/>
        </p:nvPicPr>
        <p:blipFill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27142" b="39407"/>
          <a:stretch/>
        </p:blipFill>
        <p:spPr>
          <a:xfrm>
            <a:off x="0" y="0"/>
            <a:ext cx="12192000" cy="6128657"/>
          </a:xfrm>
          <a:prstGeom prst="rect">
            <a:avLst/>
          </a:prstGeom>
        </p:spPr>
      </p:pic>
      <p:sp>
        <p:nvSpPr>
          <p:cNvPr id="2" name="Title 1">
            <a:extLst>
              <a:ext uri="{FF2B5EF4-FFF2-40B4-BE49-F238E27FC236}">
                <a16:creationId xmlns:a16="http://schemas.microsoft.com/office/drawing/2014/main" id="{A1D0BA26-8835-101A-F33E-4B0578243B7E}"/>
              </a:ext>
            </a:extLst>
          </p:cNvPr>
          <p:cNvSpPr>
            <a:spLocks noGrp="1"/>
          </p:cNvSpPr>
          <p:nvPr>
            <p:ph type="title"/>
          </p:nvPr>
        </p:nvSpPr>
        <p:spPr>
          <a:xfrm>
            <a:off x="838200" y="275674"/>
            <a:ext cx="10515600" cy="1325563"/>
          </a:xfrm>
        </p:spPr>
        <p:txBody>
          <a:bodyPr>
            <a:normAutofit/>
          </a:bodyPr>
          <a:lstStyle/>
          <a:p>
            <a:pPr algn="ctr"/>
            <a:r>
              <a:rPr lang="en-US" sz="5400" b="1" dirty="0">
                <a:solidFill>
                  <a:schemeClr val="accent1"/>
                </a:solidFill>
                <a:latin typeface="Avenir Next LT Pro"/>
                <a:ea typeface="Calibri Light"/>
                <a:cs typeface="Calibri Light"/>
              </a:rPr>
              <a:t>Join us!</a:t>
            </a:r>
            <a:endParaRPr lang="en-US" sz="5400" dirty="0">
              <a:solidFill>
                <a:schemeClr val="accent1"/>
              </a:solidFill>
              <a:ea typeface="Calibri Light"/>
              <a:cs typeface="Calibri Light"/>
            </a:endParaRPr>
          </a:p>
        </p:txBody>
      </p:sp>
      <p:sp>
        <p:nvSpPr>
          <p:cNvPr id="3" name="TextBox 2">
            <a:extLst>
              <a:ext uri="{FF2B5EF4-FFF2-40B4-BE49-F238E27FC236}">
                <a16:creationId xmlns:a16="http://schemas.microsoft.com/office/drawing/2014/main" id="{715461C9-929B-8B1E-8284-56EE9273A532}"/>
              </a:ext>
            </a:extLst>
          </p:cNvPr>
          <p:cNvSpPr txBox="1"/>
          <p:nvPr/>
        </p:nvSpPr>
        <p:spPr>
          <a:xfrm>
            <a:off x="1375025" y="1423684"/>
            <a:ext cx="9441950" cy="3970318"/>
          </a:xfrm>
          <a:prstGeom prst="rect">
            <a:avLst/>
          </a:prstGeom>
          <a:noFill/>
        </p:spPr>
        <p:txBody>
          <a:bodyPr wrap="square" rtlCol="0">
            <a:spAutoFit/>
          </a:bodyPr>
          <a:lstStyle/>
          <a:p>
            <a:pPr algn="ctr"/>
            <a:r>
              <a:rPr lang="en-US" sz="3600" dirty="0"/>
              <a:t>Interested in attending the next </a:t>
            </a:r>
          </a:p>
          <a:p>
            <a:pPr algn="ctr"/>
            <a:r>
              <a:rPr lang="en-US" sz="3600" dirty="0"/>
              <a:t>Olympic Region Equity Community of Practice?</a:t>
            </a:r>
          </a:p>
          <a:p>
            <a:pPr algn="ctr"/>
            <a:r>
              <a:rPr lang="en-US" sz="3600" i="1" dirty="0"/>
              <a:t>Email </a:t>
            </a:r>
            <a:r>
              <a:rPr lang="en-US" sz="3600" b="1" i="1" dirty="0">
                <a:solidFill>
                  <a:srgbClr val="254040"/>
                </a:solidFill>
                <a:hlinkClick r:id="rId5">
                  <a:extLst>
                    <a:ext uri="{A12FA001-AC4F-418D-AE19-62706E023703}">
                      <ahyp:hlinkClr xmlns:ahyp="http://schemas.microsoft.com/office/drawing/2018/hyperlinkcolor" val="tx"/>
                    </a:ext>
                  </a:extLst>
                </a:hlinkClick>
              </a:rPr>
              <a:t>OCH@olympicch.org</a:t>
            </a:r>
            <a:endParaRPr lang="en-US" sz="3600" b="1" i="1" dirty="0">
              <a:solidFill>
                <a:srgbClr val="254040"/>
              </a:solidFill>
            </a:endParaRPr>
          </a:p>
          <a:p>
            <a:pPr algn="ctr"/>
            <a:endParaRPr lang="en-US" sz="3600" dirty="0"/>
          </a:p>
          <a:p>
            <a:pPr algn="ctr"/>
            <a:r>
              <a:rPr lang="en-US" sz="3600" dirty="0"/>
              <a:t>Sign up for Olympic Community of Health’s newsletter to stay up to date on upcoming events in 2024 – </a:t>
            </a:r>
            <a:r>
              <a:rPr lang="en-US" sz="3600" b="1" i="1" dirty="0">
                <a:solidFill>
                  <a:srgbClr val="254040"/>
                </a:solidFill>
                <a:hlinkClick r:id="rId6">
                  <a:extLst>
                    <a:ext uri="{A12FA001-AC4F-418D-AE19-62706E023703}">
                      <ahyp:hlinkClr xmlns:ahyp="http://schemas.microsoft.com/office/drawing/2018/hyperlinkcolor" val="tx"/>
                    </a:ext>
                  </a:extLst>
                </a:hlinkClick>
              </a:rPr>
              <a:t>sign up here</a:t>
            </a:r>
            <a:endParaRPr lang="en-US" sz="3600" b="1" i="1" dirty="0">
              <a:solidFill>
                <a:srgbClr val="254040"/>
              </a:solidFill>
            </a:endParaRPr>
          </a:p>
        </p:txBody>
      </p:sp>
    </p:spTree>
    <p:extLst>
      <p:ext uri="{BB962C8B-B14F-4D97-AF65-F5344CB8AC3E}">
        <p14:creationId xmlns:p14="http://schemas.microsoft.com/office/powerpoint/2010/main" val="1548190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71A6"/>
        </a:solidFill>
        <a:effectLst/>
      </p:bgPr>
    </p:bg>
    <p:spTree>
      <p:nvGrpSpPr>
        <p:cNvPr id="1" name=""/>
        <p:cNvGrpSpPr/>
        <p:nvPr/>
      </p:nvGrpSpPr>
      <p:grpSpPr>
        <a:xfrm>
          <a:off x="0" y="0"/>
          <a:ext cx="0" cy="0"/>
          <a:chOff x="0" y="0"/>
          <a:chExt cx="0" cy="0"/>
        </a:xfrm>
      </p:grpSpPr>
      <p:pic>
        <p:nvPicPr>
          <p:cNvPr id="7" name="Picture 6" descr="Blue sky with white clouds">
            <a:extLst>
              <a:ext uri="{FF2B5EF4-FFF2-40B4-BE49-F238E27FC236}">
                <a16:creationId xmlns:a16="http://schemas.microsoft.com/office/drawing/2014/main" id="{FF16375C-F1EC-4EFC-8E53-F8B4E44FFC20}"/>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t="16878" b="8122"/>
          <a:stretch/>
        </p:blipFill>
        <p:spPr>
          <a:xfrm>
            <a:off x="20" y="0"/>
            <a:ext cx="12191980" cy="6857999"/>
          </a:xfrm>
          <a:prstGeom prst="rect">
            <a:avLst/>
          </a:prstGeom>
        </p:spPr>
      </p:pic>
      <p:sp>
        <p:nvSpPr>
          <p:cNvPr id="3" name="Content Placeholder 2">
            <a:extLst>
              <a:ext uri="{FF2B5EF4-FFF2-40B4-BE49-F238E27FC236}">
                <a16:creationId xmlns:a16="http://schemas.microsoft.com/office/drawing/2014/main" id="{EFD992B1-124C-4CCE-B820-8422EBD4A78E}"/>
              </a:ext>
            </a:extLst>
          </p:cNvPr>
          <p:cNvSpPr>
            <a:spLocks noGrp="1"/>
          </p:cNvSpPr>
          <p:nvPr>
            <p:ph type="title" idx="4294967295"/>
          </p:nvPr>
        </p:nvSpPr>
        <p:spPr>
          <a:xfrm>
            <a:off x="6264275" y="1065213"/>
            <a:ext cx="5743575" cy="47275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000" b="0" i="0" u="none" strike="noStrike" kern="1200" cap="none" spc="0" normalizeH="0" baseline="0" noProof="0">
                <a:ln>
                  <a:noFill/>
                </a:ln>
                <a:solidFill>
                  <a:srgbClr val="FFFFFF"/>
                </a:solidFill>
                <a:effectLst/>
                <a:uLnTx/>
                <a:uFillTx/>
                <a:latin typeface="Aharoni" panose="02010803020104030203" pitchFamily="2" charset="-79"/>
                <a:ea typeface="+mn-ea"/>
                <a:cs typeface="Aharoni" panose="02010803020104030203" pitchFamily="2" charset="-79"/>
              </a:rPr>
              <a:t>Thank you</a:t>
            </a:r>
          </a:p>
        </p:txBody>
      </p:sp>
      <p:cxnSp>
        <p:nvCxnSpPr>
          <p:cNvPr id="17" name="Straight Connector 16">
            <a:extLst>
              <a:ext uri="{FF2B5EF4-FFF2-40B4-BE49-F238E27FC236}">
                <a16:creationId xmlns:a16="http://schemas.microsoft.com/office/drawing/2014/main" id="{45E7B617-5E8D-49A4-8F1F-661CAC51B8B8}"/>
              </a:ext>
              <a:ext uri="{C183D7F6-B498-43B3-948B-1728B52AA6E4}">
                <adec:decorative xmlns:adec="http://schemas.microsoft.com/office/drawing/2017/decorative" val="1"/>
              </a:ext>
            </a:extLst>
          </p:cNvPr>
          <p:cNvCxnSpPr/>
          <p:nvPr/>
        </p:nvCxnSpPr>
        <p:spPr>
          <a:xfrm>
            <a:off x="5874328" y="2562457"/>
            <a:ext cx="0" cy="17330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9" descr="White Olympic Community of Health logo">
            <a:extLst>
              <a:ext uri="{FF2B5EF4-FFF2-40B4-BE49-F238E27FC236}">
                <a16:creationId xmlns:a16="http://schemas.microsoft.com/office/drawing/2014/main" id="{DAEC223E-3960-4C6F-82C8-4F9CF4F403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5429" y="2933609"/>
            <a:ext cx="3387736" cy="990782"/>
          </a:xfrm>
          <a:prstGeom prst="rect">
            <a:avLst/>
          </a:prstGeom>
        </p:spPr>
      </p:pic>
    </p:spTree>
    <p:extLst>
      <p:ext uri="{BB962C8B-B14F-4D97-AF65-F5344CB8AC3E}">
        <p14:creationId xmlns:p14="http://schemas.microsoft.com/office/powerpoint/2010/main" val="3001862175"/>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A9FC02-6AE7-4597-DC99-53FE226A31A8}"/>
              </a:ext>
              <a:ext uri="{C183D7F6-B498-43B3-948B-1728B52AA6E4}">
                <adec:decorative xmlns:adec="http://schemas.microsoft.com/office/drawing/2017/decorative" val="1"/>
              </a:ext>
            </a:extLst>
          </p:cNvPr>
          <p:cNvSpPr/>
          <p:nvPr/>
        </p:nvSpPr>
        <p:spPr>
          <a:xfrm>
            <a:off x="0" y="13607"/>
            <a:ext cx="12192000" cy="1656274"/>
          </a:xfrm>
          <a:prstGeom prst="rect">
            <a:avLst/>
          </a:prstGeom>
          <a:solidFill>
            <a:srgbClr val="0071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a:extLst>
              <a:ext uri="{FF2B5EF4-FFF2-40B4-BE49-F238E27FC236}">
                <a16:creationId xmlns:a16="http://schemas.microsoft.com/office/drawing/2014/main" id="{C2EE4125-9F01-FEA0-E83F-B95DD106B292}"/>
              </a:ext>
              <a:ext uri="{C183D7F6-B498-43B3-948B-1728B52AA6E4}">
                <adec:decorative xmlns:adec="http://schemas.microsoft.com/office/drawing/2017/decorative" val="1"/>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54038" r="-112" b="34922"/>
          <a:stretch/>
        </p:blipFill>
        <p:spPr>
          <a:xfrm>
            <a:off x="0" y="8643"/>
            <a:ext cx="12195603" cy="1668061"/>
          </a:xfrm>
          <a:prstGeom prst="rect">
            <a:avLst/>
          </a:prstGeom>
        </p:spPr>
      </p:pic>
      <p:sp>
        <p:nvSpPr>
          <p:cNvPr id="10" name="TextBox 3">
            <a:extLst>
              <a:ext uri="{FF2B5EF4-FFF2-40B4-BE49-F238E27FC236}">
                <a16:creationId xmlns:a16="http://schemas.microsoft.com/office/drawing/2014/main" id="{AB726177-AB02-A66B-024D-0EA5AEFB6F70}"/>
              </a:ext>
            </a:extLst>
          </p:cNvPr>
          <p:cNvSpPr txBox="1">
            <a:spLocks noGrp="1"/>
          </p:cNvSpPr>
          <p:nvPr>
            <p:ph type="title" idx="4294967295"/>
          </p:nvPr>
        </p:nvSpPr>
        <p:spPr>
          <a:xfrm>
            <a:off x="2331839" y="367290"/>
            <a:ext cx="7528322"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chemeClr val="bg1"/>
                </a:solidFill>
                <a:effectLst/>
                <a:uLnTx/>
                <a:uFillTx/>
                <a:latin typeface="Avenir Next LT Pro"/>
                <a:ea typeface="+mn-ea"/>
                <a:cs typeface="+mn-cs"/>
              </a:rPr>
              <a:t>Purpose</a:t>
            </a:r>
            <a:endParaRPr kumimoji="0" lang="en-US" sz="6000" b="1" i="0" u="none" strike="noStrike" kern="1200" cap="none" spc="0" normalizeH="0" baseline="0" noProof="0">
              <a:ln>
                <a:noFill/>
              </a:ln>
              <a:solidFill>
                <a:schemeClr val="bg1"/>
              </a:solidFill>
              <a:effectLst/>
              <a:uLnTx/>
              <a:uFillTx/>
              <a:latin typeface="Avenir Next LT Pro" panose="020B0504020202020204" pitchFamily="34" charset="0"/>
              <a:ea typeface="+mn-ea"/>
              <a:cs typeface="+mn-cs"/>
            </a:endParaRPr>
          </a:p>
        </p:txBody>
      </p:sp>
      <p:sp>
        <p:nvSpPr>
          <p:cNvPr id="2" name="TextBox 1">
            <a:extLst>
              <a:ext uri="{FF2B5EF4-FFF2-40B4-BE49-F238E27FC236}">
                <a16:creationId xmlns:a16="http://schemas.microsoft.com/office/drawing/2014/main" id="{5E913140-E7FE-E187-E52D-327871D6278F}"/>
              </a:ext>
            </a:extLst>
          </p:cNvPr>
          <p:cNvSpPr txBox="1"/>
          <p:nvPr/>
        </p:nvSpPr>
        <p:spPr>
          <a:xfrm>
            <a:off x="1382346" y="2132442"/>
            <a:ext cx="9427307"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cs typeface="Calibri"/>
              </a:rPr>
              <a:t>To bring Olympic region partners and Tribes together to collectively address and advance equity through shared learnings, best practices, and a shared vision of a healthier, more equitable region.</a:t>
            </a:r>
            <a:endParaRPr lang="en-US" sz="5400"/>
          </a:p>
        </p:txBody>
      </p:sp>
    </p:spTree>
    <p:extLst>
      <p:ext uri="{BB962C8B-B14F-4D97-AF65-F5344CB8AC3E}">
        <p14:creationId xmlns:p14="http://schemas.microsoft.com/office/powerpoint/2010/main" val="4074586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A9FC02-6AE7-4597-DC99-53FE226A31A8}"/>
              </a:ext>
              <a:ext uri="{C183D7F6-B498-43B3-948B-1728B52AA6E4}">
                <adec:decorative xmlns:adec="http://schemas.microsoft.com/office/drawing/2017/decorative" val="1"/>
              </a:ext>
            </a:extLst>
          </p:cNvPr>
          <p:cNvSpPr/>
          <p:nvPr/>
        </p:nvSpPr>
        <p:spPr>
          <a:xfrm>
            <a:off x="0" y="13607"/>
            <a:ext cx="12192000" cy="1656274"/>
          </a:xfrm>
          <a:prstGeom prst="rect">
            <a:avLst/>
          </a:prstGeom>
          <a:solidFill>
            <a:srgbClr val="0071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a:extLst>
              <a:ext uri="{FF2B5EF4-FFF2-40B4-BE49-F238E27FC236}">
                <a16:creationId xmlns:a16="http://schemas.microsoft.com/office/drawing/2014/main" id="{C2EE4125-9F01-FEA0-E83F-B95DD106B292}"/>
              </a:ext>
              <a:ext uri="{C183D7F6-B498-43B3-948B-1728B52AA6E4}">
                <adec:decorative xmlns:adec="http://schemas.microsoft.com/office/drawing/2017/decorative" val="1"/>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54038" r="-112" b="34922"/>
          <a:stretch/>
        </p:blipFill>
        <p:spPr>
          <a:xfrm>
            <a:off x="0" y="8643"/>
            <a:ext cx="12195603" cy="1668061"/>
          </a:xfrm>
          <a:prstGeom prst="rect">
            <a:avLst/>
          </a:prstGeom>
        </p:spPr>
      </p:pic>
      <p:sp>
        <p:nvSpPr>
          <p:cNvPr id="10" name="TextBox 3">
            <a:extLst>
              <a:ext uri="{FF2B5EF4-FFF2-40B4-BE49-F238E27FC236}">
                <a16:creationId xmlns:a16="http://schemas.microsoft.com/office/drawing/2014/main" id="{AB726177-AB02-A66B-024D-0EA5AEFB6F70}"/>
              </a:ext>
            </a:extLst>
          </p:cNvPr>
          <p:cNvSpPr txBox="1">
            <a:spLocks noGrp="1"/>
          </p:cNvSpPr>
          <p:nvPr>
            <p:ph type="title" idx="4294967295"/>
          </p:nvPr>
        </p:nvSpPr>
        <p:spPr>
          <a:xfrm>
            <a:off x="2331839" y="367290"/>
            <a:ext cx="7528322"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chemeClr val="bg1"/>
                </a:solidFill>
                <a:effectLst/>
                <a:uLnTx/>
                <a:uFillTx/>
                <a:latin typeface="Avenir Next LT Pro" panose="020B0504020202020204" pitchFamily="34" charset="0"/>
                <a:ea typeface="+mn-ea"/>
                <a:cs typeface="+mn-cs"/>
              </a:rPr>
              <a:t>Objectives</a:t>
            </a:r>
          </a:p>
        </p:txBody>
      </p:sp>
      <p:sp>
        <p:nvSpPr>
          <p:cNvPr id="2" name="TextBox 1">
            <a:extLst>
              <a:ext uri="{FF2B5EF4-FFF2-40B4-BE49-F238E27FC236}">
                <a16:creationId xmlns:a16="http://schemas.microsoft.com/office/drawing/2014/main" id="{398AF98E-8505-181B-3205-E1EE01DFE85F}"/>
              </a:ext>
            </a:extLst>
          </p:cNvPr>
          <p:cNvSpPr txBox="1"/>
          <p:nvPr/>
        </p:nvSpPr>
        <p:spPr>
          <a:xfrm>
            <a:off x="461202" y="2042110"/>
            <a:ext cx="11259825" cy="40780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spcAft>
                <a:spcPts val="600"/>
              </a:spcAft>
              <a:buFont typeface="Wingdings" panose="05000000000000000000" pitchFamily="2" charset="2"/>
              <a:buChar char="Ø"/>
            </a:pPr>
            <a:r>
              <a:rPr lang="en-US" sz="4400">
                <a:cs typeface="Calibri"/>
              </a:rPr>
              <a:t>Establish a shared understanding of "equity."</a:t>
            </a:r>
            <a:endParaRPr lang="en-US"/>
          </a:p>
          <a:p>
            <a:pPr marL="171450" indent="-171450">
              <a:spcAft>
                <a:spcPts val="600"/>
              </a:spcAft>
              <a:buFont typeface="Wingdings" panose="05000000000000000000" pitchFamily="2" charset="2"/>
              <a:buChar char="Ø"/>
            </a:pPr>
            <a:r>
              <a:rPr lang="en-US" sz="4400">
                <a:cs typeface="Calibri"/>
              </a:rPr>
              <a:t>Establish a shared understanding of "community of practice." </a:t>
            </a:r>
          </a:p>
          <a:p>
            <a:pPr marL="171450" indent="-171450">
              <a:spcAft>
                <a:spcPts val="600"/>
              </a:spcAft>
              <a:buFont typeface="Wingdings" panose="05000000000000000000" pitchFamily="2" charset="2"/>
              <a:buChar char="Ø"/>
            </a:pPr>
            <a:r>
              <a:rPr lang="en-US" sz="4400">
                <a:cs typeface="Calibri"/>
              </a:rPr>
              <a:t>Foster an inclusive, supportive, kind space for learning. </a:t>
            </a:r>
          </a:p>
          <a:p>
            <a:pPr algn="l"/>
            <a:endParaRPr lang="en-US" sz="2400">
              <a:cs typeface="Calibri"/>
            </a:endParaRPr>
          </a:p>
        </p:txBody>
      </p:sp>
    </p:spTree>
    <p:extLst>
      <p:ext uri="{BB962C8B-B14F-4D97-AF65-F5344CB8AC3E}">
        <p14:creationId xmlns:p14="http://schemas.microsoft.com/office/powerpoint/2010/main" val="793932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A9FC02-6AE7-4597-DC99-53FE226A31A8}"/>
              </a:ext>
              <a:ext uri="{C183D7F6-B498-43B3-948B-1728B52AA6E4}">
                <adec:decorative xmlns:adec="http://schemas.microsoft.com/office/drawing/2017/decorative" val="1"/>
              </a:ext>
            </a:extLst>
          </p:cNvPr>
          <p:cNvSpPr/>
          <p:nvPr/>
        </p:nvSpPr>
        <p:spPr>
          <a:xfrm>
            <a:off x="0" y="13607"/>
            <a:ext cx="12192000" cy="1656274"/>
          </a:xfrm>
          <a:prstGeom prst="rect">
            <a:avLst/>
          </a:prstGeom>
          <a:solidFill>
            <a:srgbClr val="0071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a:extLst>
              <a:ext uri="{FF2B5EF4-FFF2-40B4-BE49-F238E27FC236}">
                <a16:creationId xmlns:a16="http://schemas.microsoft.com/office/drawing/2014/main" id="{C2EE4125-9F01-FEA0-E83F-B95DD106B292}"/>
              </a:ext>
              <a:ext uri="{C183D7F6-B498-43B3-948B-1728B52AA6E4}">
                <adec:decorative xmlns:adec="http://schemas.microsoft.com/office/drawing/2017/decorative" val="1"/>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54038" r="-112" b="34922"/>
          <a:stretch/>
        </p:blipFill>
        <p:spPr>
          <a:xfrm>
            <a:off x="0" y="8643"/>
            <a:ext cx="12195603" cy="1668061"/>
          </a:xfrm>
          <a:prstGeom prst="rect">
            <a:avLst/>
          </a:prstGeom>
        </p:spPr>
      </p:pic>
      <p:sp>
        <p:nvSpPr>
          <p:cNvPr id="10" name="TextBox 3">
            <a:extLst>
              <a:ext uri="{FF2B5EF4-FFF2-40B4-BE49-F238E27FC236}">
                <a16:creationId xmlns:a16="http://schemas.microsoft.com/office/drawing/2014/main" id="{AB726177-AB02-A66B-024D-0EA5AEFB6F70}"/>
              </a:ext>
            </a:extLst>
          </p:cNvPr>
          <p:cNvSpPr txBox="1">
            <a:spLocks noGrp="1"/>
          </p:cNvSpPr>
          <p:nvPr>
            <p:ph type="title" idx="4294967295"/>
          </p:nvPr>
        </p:nvSpPr>
        <p:spPr>
          <a:xfrm>
            <a:off x="2331839" y="367290"/>
            <a:ext cx="7528322"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chemeClr val="bg1"/>
                </a:solidFill>
                <a:effectLst/>
                <a:uLnTx/>
                <a:uFillTx/>
                <a:latin typeface="Avenir Next LT Pro" panose="020B0504020202020204" pitchFamily="34" charset="0"/>
                <a:ea typeface="+mn-ea"/>
                <a:cs typeface="+mn-cs"/>
              </a:rPr>
              <a:t>Norms</a:t>
            </a:r>
          </a:p>
        </p:txBody>
      </p:sp>
      <p:sp>
        <p:nvSpPr>
          <p:cNvPr id="2" name="TextBox 1">
            <a:extLst>
              <a:ext uri="{FF2B5EF4-FFF2-40B4-BE49-F238E27FC236}">
                <a16:creationId xmlns:a16="http://schemas.microsoft.com/office/drawing/2014/main" id="{778C9B38-2317-CCBE-B5D2-C08E25C09EEF}"/>
              </a:ext>
            </a:extLst>
          </p:cNvPr>
          <p:cNvSpPr txBox="1"/>
          <p:nvPr/>
        </p:nvSpPr>
        <p:spPr>
          <a:xfrm>
            <a:off x="195309" y="6306044"/>
            <a:ext cx="9845336" cy="369332"/>
          </a:xfrm>
          <a:prstGeom prst="rect">
            <a:avLst/>
          </a:prstGeom>
          <a:noFill/>
        </p:spPr>
        <p:txBody>
          <a:bodyPr wrap="square" rtlCol="0">
            <a:spAutoFit/>
          </a:bodyPr>
          <a:lstStyle/>
          <a:p>
            <a:r>
              <a:rPr lang="en-US" b="1">
                <a:solidFill>
                  <a:schemeClr val="bg1"/>
                </a:solidFill>
              </a:rPr>
              <a:t>Adapted from </a:t>
            </a:r>
            <a:r>
              <a:rPr lang="en-US" b="1" i="1">
                <a:solidFill>
                  <a:schemeClr val="bg1"/>
                </a:solidFill>
              </a:rPr>
              <a:t>Guidelines for Multicultural Interactions</a:t>
            </a:r>
            <a:r>
              <a:rPr lang="en-US" b="1">
                <a:solidFill>
                  <a:schemeClr val="bg1"/>
                </a:solidFill>
              </a:rPr>
              <a:t> by Laurin </a:t>
            </a:r>
            <a:r>
              <a:rPr lang="en-US" b="1" err="1">
                <a:solidFill>
                  <a:schemeClr val="bg1"/>
                </a:solidFill>
              </a:rPr>
              <a:t>Mayeno</a:t>
            </a:r>
            <a:r>
              <a:rPr lang="en-US" b="1">
                <a:solidFill>
                  <a:schemeClr val="bg1"/>
                </a:solidFill>
              </a:rPr>
              <a:t> and Elena Featherston, 2006</a:t>
            </a:r>
          </a:p>
        </p:txBody>
      </p:sp>
      <p:sp>
        <p:nvSpPr>
          <p:cNvPr id="3" name="TextBox 2">
            <a:extLst>
              <a:ext uri="{FF2B5EF4-FFF2-40B4-BE49-F238E27FC236}">
                <a16:creationId xmlns:a16="http://schemas.microsoft.com/office/drawing/2014/main" id="{22D5BBAD-75D9-09A0-E19E-124F7D615F51}"/>
              </a:ext>
            </a:extLst>
          </p:cNvPr>
          <p:cNvSpPr txBox="1"/>
          <p:nvPr/>
        </p:nvSpPr>
        <p:spPr>
          <a:xfrm>
            <a:off x="399493" y="1765592"/>
            <a:ext cx="5294050" cy="3785652"/>
          </a:xfrm>
          <a:prstGeom prst="rect">
            <a:avLst/>
          </a:prstGeom>
          <a:noFill/>
        </p:spPr>
        <p:txBody>
          <a:bodyPr wrap="square" rtlCol="0">
            <a:spAutoFit/>
          </a:bodyPr>
          <a:lstStyle/>
          <a:p>
            <a:pPr marL="342900" indent="-342900">
              <a:buAutoNum type="arabicPeriod"/>
            </a:pPr>
            <a:r>
              <a:rPr lang="en-US" sz="2400"/>
              <a:t>Please </a:t>
            </a:r>
            <a:r>
              <a:rPr lang="en-US" sz="2400" b="1"/>
              <a:t>introduce yourself </a:t>
            </a:r>
            <a:r>
              <a:rPr lang="en-US" sz="2400"/>
              <a:t>when you speak</a:t>
            </a:r>
          </a:p>
          <a:p>
            <a:pPr marL="342900" indent="-342900">
              <a:buAutoNum type="arabicPeriod"/>
            </a:pPr>
            <a:r>
              <a:rPr lang="en-US" sz="2400" b="1"/>
              <a:t>Be present</a:t>
            </a:r>
            <a:r>
              <a:rPr lang="en-US" sz="2400"/>
              <a:t>…bring your full attention to the process. Acknowledge anything that you need to let go of in order to be present.</a:t>
            </a:r>
          </a:p>
          <a:p>
            <a:pPr marL="342900" indent="-342900">
              <a:buAutoNum type="arabicPeriod"/>
            </a:pPr>
            <a:r>
              <a:rPr lang="en-US" sz="2400" b="1"/>
              <a:t>Try on new perspectives</a:t>
            </a:r>
            <a:r>
              <a:rPr lang="en-US" sz="2400"/>
              <a:t>…be willing to open up to new territory and break through old patterns. Remember, “try on” is not the same as “take on.”</a:t>
            </a:r>
          </a:p>
        </p:txBody>
      </p:sp>
      <p:sp>
        <p:nvSpPr>
          <p:cNvPr id="4" name="TextBox 3">
            <a:extLst>
              <a:ext uri="{FF2B5EF4-FFF2-40B4-BE49-F238E27FC236}">
                <a16:creationId xmlns:a16="http://schemas.microsoft.com/office/drawing/2014/main" id="{DA5586F1-67DC-7520-6401-FC2578253BE5}"/>
              </a:ext>
            </a:extLst>
          </p:cNvPr>
          <p:cNvSpPr txBox="1"/>
          <p:nvPr/>
        </p:nvSpPr>
        <p:spPr>
          <a:xfrm>
            <a:off x="5921405" y="1768421"/>
            <a:ext cx="5871101" cy="4154984"/>
          </a:xfrm>
          <a:prstGeom prst="rect">
            <a:avLst/>
          </a:prstGeom>
          <a:noFill/>
        </p:spPr>
        <p:txBody>
          <a:bodyPr wrap="square" rtlCol="0">
            <a:spAutoFit/>
          </a:bodyPr>
          <a:lstStyle/>
          <a:p>
            <a:pPr marL="342900" indent="-342900">
              <a:buFont typeface="+mj-lt"/>
              <a:buAutoNum type="arabicPeriod" startAt="4"/>
            </a:pPr>
            <a:r>
              <a:rPr lang="en-US" sz="2400"/>
              <a:t>It’s </a:t>
            </a:r>
            <a:r>
              <a:rPr lang="en-US" sz="2400" b="1"/>
              <a:t>OK to disagree</a:t>
            </a:r>
            <a:r>
              <a:rPr lang="en-US" sz="2400"/>
              <a:t>…avoid attacking, discounting, or judging the beliefs and views of others. Instead, welcome disagreement as an opportunity to expand your world.</a:t>
            </a:r>
          </a:p>
          <a:p>
            <a:pPr marL="342900" indent="-342900">
              <a:buFont typeface="+mj-lt"/>
              <a:buAutoNum type="arabicPeriod" startAt="4"/>
            </a:pPr>
            <a:r>
              <a:rPr lang="en-US" sz="2400" b="1"/>
              <a:t>Confidentiality</a:t>
            </a:r>
            <a:r>
              <a:rPr lang="en-US" sz="2400"/>
              <a:t>…it helps to remember that the story belongs to the teller.</a:t>
            </a:r>
          </a:p>
          <a:p>
            <a:pPr marL="342900" indent="-342900">
              <a:buFont typeface="+mj-lt"/>
              <a:buAutoNum type="arabicPeriod" startAt="4"/>
            </a:pPr>
            <a:r>
              <a:rPr lang="en-US" sz="2400" b="1"/>
              <a:t>Make space, take space</a:t>
            </a:r>
            <a:r>
              <a:rPr lang="en-US" sz="2400"/>
              <a:t>…be aware of sharing space in the group. Respect the different rhythms in the room; it is ok to be with silence.</a:t>
            </a:r>
          </a:p>
        </p:txBody>
      </p:sp>
    </p:spTree>
    <p:extLst>
      <p:ext uri="{BB962C8B-B14F-4D97-AF65-F5344CB8AC3E}">
        <p14:creationId xmlns:p14="http://schemas.microsoft.com/office/powerpoint/2010/main" val="2014271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A9FC02-6AE7-4597-DC99-53FE226A31A8}"/>
              </a:ext>
              <a:ext uri="{C183D7F6-B498-43B3-948B-1728B52AA6E4}">
                <adec:decorative xmlns:adec="http://schemas.microsoft.com/office/drawing/2017/decorative" val="1"/>
              </a:ext>
            </a:extLst>
          </p:cNvPr>
          <p:cNvSpPr/>
          <p:nvPr/>
        </p:nvSpPr>
        <p:spPr>
          <a:xfrm>
            <a:off x="0" y="13607"/>
            <a:ext cx="12192000" cy="1656274"/>
          </a:xfrm>
          <a:prstGeom prst="rect">
            <a:avLst/>
          </a:prstGeom>
          <a:solidFill>
            <a:srgbClr val="0071A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a:extLst>
              <a:ext uri="{FF2B5EF4-FFF2-40B4-BE49-F238E27FC236}">
                <a16:creationId xmlns:a16="http://schemas.microsoft.com/office/drawing/2014/main" id="{C2EE4125-9F01-FEA0-E83F-B95DD106B292}"/>
              </a:ext>
              <a:ext uri="{C183D7F6-B498-43B3-948B-1728B52AA6E4}">
                <adec:decorative xmlns:adec="http://schemas.microsoft.com/office/drawing/2017/decorative" val="1"/>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54038" r="-112" b="34922"/>
          <a:stretch/>
        </p:blipFill>
        <p:spPr>
          <a:xfrm>
            <a:off x="0" y="8643"/>
            <a:ext cx="12195603" cy="1668061"/>
          </a:xfrm>
          <a:prstGeom prst="rect">
            <a:avLst/>
          </a:prstGeom>
        </p:spPr>
      </p:pic>
      <p:sp>
        <p:nvSpPr>
          <p:cNvPr id="10" name="TextBox 3">
            <a:extLst>
              <a:ext uri="{FF2B5EF4-FFF2-40B4-BE49-F238E27FC236}">
                <a16:creationId xmlns:a16="http://schemas.microsoft.com/office/drawing/2014/main" id="{AB726177-AB02-A66B-024D-0EA5AEFB6F70}"/>
              </a:ext>
            </a:extLst>
          </p:cNvPr>
          <p:cNvSpPr txBox="1">
            <a:spLocks noGrp="1"/>
          </p:cNvSpPr>
          <p:nvPr>
            <p:ph type="title" idx="4294967295"/>
          </p:nvPr>
        </p:nvSpPr>
        <p:spPr>
          <a:xfrm>
            <a:off x="2331839" y="367290"/>
            <a:ext cx="7528322"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chemeClr val="bg1"/>
                </a:solidFill>
                <a:effectLst/>
                <a:uLnTx/>
                <a:uFillTx/>
                <a:latin typeface="Avenir Next LT Pro" panose="020B0504020202020204" pitchFamily="34" charset="0"/>
                <a:ea typeface="+mn-ea"/>
                <a:cs typeface="+mn-cs"/>
              </a:rPr>
              <a:t>Norms -</a:t>
            </a:r>
            <a:r>
              <a:rPr kumimoji="0" lang="en-US" sz="6000" b="1" i="1" u="none" strike="noStrike" kern="1200" cap="none" spc="0" normalizeH="0" baseline="0" noProof="0">
                <a:ln>
                  <a:noFill/>
                </a:ln>
                <a:solidFill>
                  <a:schemeClr val="bg1"/>
                </a:solidFill>
                <a:effectLst/>
                <a:uLnTx/>
                <a:uFillTx/>
                <a:latin typeface="Avenir Next LT Pro" panose="020B0504020202020204" pitchFamily="34" charset="0"/>
                <a:ea typeface="+mn-ea"/>
                <a:cs typeface="+mn-cs"/>
              </a:rPr>
              <a:t>continued</a:t>
            </a:r>
            <a:endParaRPr kumimoji="0" lang="en-US" sz="6000" b="1" i="0" u="none" strike="noStrike" kern="1200" cap="none" spc="0" normalizeH="0" baseline="0" noProof="0">
              <a:ln>
                <a:noFill/>
              </a:ln>
              <a:solidFill>
                <a:schemeClr val="bg1"/>
              </a:solidFill>
              <a:effectLst/>
              <a:uLnTx/>
              <a:uFillTx/>
              <a:latin typeface="Avenir Next LT Pro" panose="020B0504020202020204" pitchFamily="34" charset="0"/>
              <a:ea typeface="+mn-ea"/>
              <a:cs typeface="+mn-cs"/>
            </a:endParaRPr>
          </a:p>
        </p:txBody>
      </p:sp>
      <p:sp>
        <p:nvSpPr>
          <p:cNvPr id="2" name="TextBox 1">
            <a:extLst>
              <a:ext uri="{FF2B5EF4-FFF2-40B4-BE49-F238E27FC236}">
                <a16:creationId xmlns:a16="http://schemas.microsoft.com/office/drawing/2014/main" id="{778C9B38-2317-CCBE-B5D2-C08E25C09EEF}"/>
              </a:ext>
            </a:extLst>
          </p:cNvPr>
          <p:cNvSpPr txBox="1"/>
          <p:nvPr/>
        </p:nvSpPr>
        <p:spPr>
          <a:xfrm>
            <a:off x="195309" y="6306044"/>
            <a:ext cx="9845336" cy="369332"/>
          </a:xfrm>
          <a:prstGeom prst="rect">
            <a:avLst/>
          </a:prstGeom>
          <a:noFill/>
        </p:spPr>
        <p:txBody>
          <a:bodyPr wrap="square" rtlCol="0">
            <a:spAutoFit/>
          </a:bodyPr>
          <a:lstStyle/>
          <a:p>
            <a:r>
              <a:rPr lang="en-US" b="1">
                <a:solidFill>
                  <a:schemeClr val="bg1"/>
                </a:solidFill>
              </a:rPr>
              <a:t>Adapted from </a:t>
            </a:r>
            <a:r>
              <a:rPr lang="en-US" b="1" i="1">
                <a:solidFill>
                  <a:schemeClr val="bg1"/>
                </a:solidFill>
              </a:rPr>
              <a:t>Guidelines for Multicultural Interactions</a:t>
            </a:r>
            <a:r>
              <a:rPr lang="en-US" b="1">
                <a:solidFill>
                  <a:schemeClr val="bg1"/>
                </a:solidFill>
              </a:rPr>
              <a:t> by Laurin </a:t>
            </a:r>
            <a:r>
              <a:rPr lang="en-US" b="1" err="1">
                <a:solidFill>
                  <a:schemeClr val="bg1"/>
                </a:solidFill>
              </a:rPr>
              <a:t>Mayeno</a:t>
            </a:r>
            <a:r>
              <a:rPr lang="en-US" b="1">
                <a:solidFill>
                  <a:schemeClr val="bg1"/>
                </a:solidFill>
              </a:rPr>
              <a:t> and Elena Featherston, 2006</a:t>
            </a:r>
          </a:p>
        </p:txBody>
      </p:sp>
      <p:sp>
        <p:nvSpPr>
          <p:cNvPr id="3" name="TextBox 2">
            <a:extLst>
              <a:ext uri="{FF2B5EF4-FFF2-40B4-BE49-F238E27FC236}">
                <a16:creationId xmlns:a16="http://schemas.microsoft.com/office/drawing/2014/main" id="{22D5BBAD-75D9-09A0-E19E-124F7D615F51}"/>
              </a:ext>
            </a:extLst>
          </p:cNvPr>
          <p:cNvSpPr txBox="1"/>
          <p:nvPr/>
        </p:nvSpPr>
        <p:spPr>
          <a:xfrm>
            <a:off x="319593" y="1669881"/>
            <a:ext cx="5696507" cy="4493538"/>
          </a:xfrm>
          <a:prstGeom prst="rect">
            <a:avLst/>
          </a:prstGeom>
          <a:noFill/>
        </p:spPr>
        <p:txBody>
          <a:bodyPr wrap="square" rtlCol="0">
            <a:spAutoFit/>
          </a:bodyPr>
          <a:lstStyle/>
          <a:p>
            <a:pPr marL="457200" indent="-457200">
              <a:buFont typeface="+mj-lt"/>
              <a:buAutoNum type="arabicPeriod" startAt="7"/>
            </a:pPr>
            <a:r>
              <a:rPr lang="en-US" sz="2200" b="1"/>
              <a:t>Self-awareness</a:t>
            </a:r>
            <a:r>
              <a:rPr lang="en-US" sz="2200"/>
              <a:t>…respect and connect to your thoughts, feelings, and reactions in the process. Monitor the content, the process and yourself.</a:t>
            </a:r>
          </a:p>
          <a:p>
            <a:pPr marL="457200" indent="-457200">
              <a:buFont typeface="+mj-lt"/>
              <a:buAutoNum type="arabicPeriod" startAt="7"/>
            </a:pPr>
            <a:r>
              <a:rPr lang="en-US" sz="2200" b="1"/>
              <a:t>Check out assumptions</a:t>
            </a:r>
            <a:r>
              <a:rPr lang="en-US" sz="2200"/>
              <a:t>…this is an opportunity to learn more about yourself and others; do not “assume” you know what is meant by a communication especially when it triggers/activates you. Ask questions.</a:t>
            </a:r>
          </a:p>
          <a:p>
            <a:pPr marL="457200" indent="-457200">
              <a:buFont typeface="+mj-lt"/>
              <a:buAutoNum type="arabicPeriod" startAt="7"/>
            </a:pPr>
            <a:r>
              <a:rPr lang="en-US" sz="2200" b="1"/>
              <a:t>Practice “both/and” thinking</a:t>
            </a:r>
            <a:r>
              <a:rPr lang="en-US" sz="2200"/>
              <a:t>…making room for more than one idea at a time means appreciating and valuing multiple realities.</a:t>
            </a:r>
          </a:p>
        </p:txBody>
      </p:sp>
      <p:sp>
        <p:nvSpPr>
          <p:cNvPr id="4" name="TextBox 3">
            <a:extLst>
              <a:ext uri="{FF2B5EF4-FFF2-40B4-BE49-F238E27FC236}">
                <a16:creationId xmlns:a16="http://schemas.microsoft.com/office/drawing/2014/main" id="{DA5586F1-67DC-7520-6401-FC2578253BE5}"/>
              </a:ext>
            </a:extLst>
          </p:cNvPr>
          <p:cNvSpPr txBox="1"/>
          <p:nvPr/>
        </p:nvSpPr>
        <p:spPr>
          <a:xfrm>
            <a:off x="6016100" y="1736636"/>
            <a:ext cx="5951002" cy="4154984"/>
          </a:xfrm>
          <a:prstGeom prst="rect">
            <a:avLst/>
          </a:prstGeom>
          <a:noFill/>
        </p:spPr>
        <p:txBody>
          <a:bodyPr wrap="square" rtlCol="0">
            <a:spAutoFit/>
          </a:bodyPr>
          <a:lstStyle/>
          <a:p>
            <a:pPr marL="457200" indent="-457200">
              <a:buFont typeface="+mj-lt"/>
              <a:buAutoNum type="arabicPeriod" startAt="10"/>
            </a:pPr>
            <a:r>
              <a:rPr lang="en-US" sz="2200" b="1"/>
              <a:t>Intent is different from impact</a:t>
            </a:r>
            <a:r>
              <a:rPr lang="en-US" sz="2200"/>
              <a:t>…and both are important. It is also important to own our ability to have a negative impact on another person’s life despite our best intention.</a:t>
            </a:r>
          </a:p>
          <a:p>
            <a:pPr marL="457200" indent="-457200">
              <a:buFont typeface="+mj-lt"/>
              <a:buAutoNum type="arabicPeriod" startAt="10"/>
            </a:pPr>
            <a:r>
              <a:rPr lang="en-US" sz="2200" b="1"/>
              <a:t>Listen deeply</a:t>
            </a:r>
            <a:r>
              <a:rPr lang="en-US" sz="2200"/>
              <a:t>…listen with intent to hear, listen for the entire content and what is behind the words. Engage heart and mind, listen with alert compassion.</a:t>
            </a:r>
          </a:p>
          <a:p>
            <a:pPr marL="457200" indent="-457200">
              <a:buFont typeface="+mj-lt"/>
              <a:buAutoNum type="arabicPeriod" startAt="10"/>
            </a:pPr>
            <a:r>
              <a:rPr lang="en-US" sz="2200" b="1"/>
              <a:t>Speak from the “I”…</a:t>
            </a:r>
            <a:r>
              <a:rPr lang="en-US" sz="2200"/>
              <a:t>is speaking from one’s personal experience rather than saying “we,” it allows us to take ownership of thoughts, feelings, and actions.</a:t>
            </a:r>
          </a:p>
        </p:txBody>
      </p:sp>
    </p:spTree>
    <p:extLst>
      <p:ext uri="{BB962C8B-B14F-4D97-AF65-F5344CB8AC3E}">
        <p14:creationId xmlns:p14="http://schemas.microsoft.com/office/powerpoint/2010/main" val="3698684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E1682-E99A-C96A-931B-4E26D810E17A}"/>
              </a:ext>
              <a:ext uri="{C183D7F6-B498-43B3-948B-1728B52AA6E4}">
                <adec:decorative xmlns:adec="http://schemas.microsoft.com/office/drawing/2017/decorative" val="1"/>
              </a:ext>
            </a:extLst>
          </p:cNvPr>
          <p:cNvPicPr>
            <a:picLocks noChangeAspect="1"/>
          </p:cNvPicPr>
          <p:nvPr/>
        </p:nvPicPr>
        <p:blipFill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27142" b="39407"/>
          <a:stretch/>
        </p:blipFill>
        <p:spPr>
          <a:xfrm>
            <a:off x="0" y="0"/>
            <a:ext cx="12192000" cy="6128657"/>
          </a:xfrm>
          <a:prstGeom prst="rect">
            <a:avLst/>
          </a:prstGeom>
        </p:spPr>
      </p:pic>
      <p:sp>
        <p:nvSpPr>
          <p:cNvPr id="2" name="Title 1">
            <a:extLst>
              <a:ext uri="{FF2B5EF4-FFF2-40B4-BE49-F238E27FC236}">
                <a16:creationId xmlns:a16="http://schemas.microsoft.com/office/drawing/2014/main" id="{A1D0BA26-8835-101A-F33E-4B0578243B7E}"/>
              </a:ext>
            </a:extLst>
          </p:cNvPr>
          <p:cNvSpPr>
            <a:spLocks noGrp="1"/>
          </p:cNvSpPr>
          <p:nvPr>
            <p:ph type="title"/>
          </p:nvPr>
        </p:nvSpPr>
        <p:spPr>
          <a:xfrm>
            <a:off x="838200" y="3663"/>
            <a:ext cx="10515600" cy="1325563"/>
          </a:xfrm>
        </p:spPr>
        <p:txBody>
          <a:bodyPr>
            <a:noAutofit/>
          </a:bodyPr>
          <a:lstStyle/>
          <a:p>
            <a:pPr algn="ctr"/>
            <a:r>
              <a:rPr lang="en-US" sz="4800" b="1">
                <a:solidFill>
                  <a:schemeClr val="accent1"/>
                </a:solidFill>
                <a:latin typeface="Avenir Next LT Pro"/>
                <a:ea typeface="Calibri Light"/>
                <a:cs typeface="Calibri Light"/>
              </a:rPr>
              <a:t>"Equality" or "Equity"?</a:t>
            </a:r>
          </a:p>
        </p:txBody>
      </p:sp>
      <p:pic>
        <p:nvPicPr>
          <p:cNvPr id="4" name="Picture 3" descr="A comparison of definition of equality and equity with equality illustration showing a child, an adult, and an adult in a wheelchair being given the same size bicycle, despite their different needs and environments. Equality is defined as everyone gets the same, regardless if it's needed or right for them. Equity is defined as everyone gets what they need, understanding the barriers, circumstances, and conditions. In the second picture demonstrating equity, the child is given a smaller bike that fits, the adult is on the same bike as the first illustration because that worked for him, and the adult in the wheelchair has an electric wheelchair to increase mobility.">
            <a:extLst>
              <a:ext uri="{FF2B5EF4-FFF2-40B4-BE49-F238E27FC236}">
                <a16:creationId xmlns:a16="http://schemas.microsoft.com/office/drawing/2014/main" id="{6706C64F-FB95-4993-AE50-B86FD68D3B01}"/>
              </a:ext>
            </a:extLst>
          </p:cNvPr>
          <p:cNvPicPr>
            <a:picLocks noChangeAspect="1"/>
          </p:cNvPicPr>
          <p:nvPr/>
        </p:nvPicPr>
        <p:blipFill>
          <a:blip r:embed="rId5"/>
          <a:stretch>
            <a:fillRect/>
          </a:stretch>
        </p:blipFill>
        <p:spPr>
          <a:xfrm>
            <a:off x="1553308" y="1001348"/>
            <a:ext cx="9075614" cy="5128844"/>
          </a:xfrm>
          <a:prstGeom prst="rect">
            <a:avLst/>
          </a:prstGeom>
        </p:spPr>
      </p:pic>
    </p:spTree>
    <p:extLst>
      <p:ext uri="{BB962C8B-B14F-4D97-AF65-F5344CB8AC3E}">
        <p14:creationId xmlns:p14="http://schemas.microsoft.com/office/powerpoint/2010/main" val="2085738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E1682-E99A-C96A-931B-4E26D810E17A}"/>
              </a:ext>
              <a:ext uri="{C183D7F6-B498-43B3-948B-1728B52AA6E4}">
                <adec:decorative xmlns:adec="http://schemas.microsoft.com/office/drawing/2017/decorative" val="1"/>
              </a:ext>
            </a:extLst>
          </p:cNvPr>
          <p:cNvPicPr>
            <a:picLocks noChangeAspect="1"/>
          </p:cNvPicPr>
          <p:nvPr/>
        </p:nvPicPr>
        <p:blipFill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27142" b="39407"/>
          <a:stretch/>
        </p:blipFill>
        <p:spPr>
          <a:xfrm>
            <a:off x="0" y="0"/>
            <a:ext cx="12192000" cy="6128657"/>
          </a:xfrm>
          <a:prstGeom prst="rect">
            <a:avLst/>
          </a:prstGeom>
        </p:spPr>
      </p:pic>
      <p:sp>
        <p:nvSpPr>
          <p:cNvPr id="2" name="Title 1">
            <a:extLst>
              <a:ext uri="{FF2B5EF4-FFF2-40B4-BE49-F238E27FC236}">
                <a16:creationId xmlns:a16="http://schemas.microsoft.com/office/drawing/2014/main" id="{A1D0BA26-8835-101A-F33E-4B0578243B7E}"/>
              </a:ext>
            </a:extLst>
          </p:cNvPr>
          <p:cNvSpPr>
            <a:spLocks noGrp="1"/>
          </p:cNvSpPr>
          <p:nvPr>
            <p:ph type="title"/>
          </p:nvPr>
        </p:nvSpPr>
        <p:spPr>
          <a:xfrm>
            <a:off x="838200" y="3663"/>
            <a:ext cx="10515600" cy="1325563"/>
          </a:xfrm>
        </p:spPr>
        <p:txBody>
          <a:bodyPr>
            <a:noAutofit/>
          </a:bodyPr>
          <a:lstStyle/>
          <a:p>
            <a:pPr algn="ctr"/>
            <a:r>
              <a:rPr lang="en-US" sz="4800" b="1">
                <a:solidFill>
                  <a:schemeClr val="accent1"/>
                </a:solidFill>
                <a:latin typeface="Avenir Next LT Pro"/>
                <a:ea typeface="Calibri Light"/>
                <a:cs typeface="Calibri Light"/>
              </a:rPr>
              <a:t>"Equality" or "Equity"? -</a:t>
            </a:r>
            <a:r>
              <a:rPr lang="en-US" sz="4800" b="1" i="1">
                <a:solidFill>
                  <a:schemeClr val="accent1"/>
                </a:solidFill>
                <a:latin typeface="Avenir Next LT Pro"/>
                <a:ea typeface="Calibri Light"/>
                <a:cs typeface="Calibri Light"/>
              </a:rPr>
              <a:t>continued</a:t>
            </a:r>
            <a:endParaRPr lang="en-US" sz="4800" b="1">
              <a:solidFill>
                <a:schemeClr val="accent1"/>
              </a:solidFill>
              <a:latin typeface="Avenir Next LT Pro"/>
              <a:ea typeface="Calibri Light"/>
              <a:cs typeface="Calibri Light"/>
            </a:endParaRPr>
          </a:p>
        </p:txBody>
      </p:sp>
      <p:pic>
        <p:nvPicPr>
          <p:cNvPr id="3" name="Content Placeholder 2" descr="A comparison of definition of equality and equity with illustration showing people at a crosswalk. Equality is defined as everyone gets the same, regardless if it's needed or right for them. Equity is defined as everyone gets what they need, understanding the barriers, circumstances, and conditions.">
            <a:extLst>
              <a:ext uri="{FF2B5EF4-FFF2-40B4-BE49-F238E27FC236}">
                <a16:creationId xmlns:a16="http://schemas.microsoft.com/office/drawing/2014/main" id="{BAA1EC52-6AFB-D361-9490-6DD8A70E2A3D}"/>
              </a:ext>
            </a:extLst>
          </p:cNvPr>
          <p:cNvPicPr>
            <a:picLocks noGrp="1" noChangeAspect="1"/>
          </p:cNvPicPr>
          <p:nvPr>
            <p:ph idx="1"/>
          </p:nvPr>
        </p:nvPicPr>
        <p:blipFill>
          <a:blip r:embed="rId5"/>
          <a:stretch>
            <a:fillRect/>
          </a:stretch>
        </p:blipFill>
        <p:spPr>
          <a:xfrm>
            <a:off x="1563077" y="1036333"/>
            <a:ext cx="9056076" cy="5089769"/>
          </a:xfrm>
        </p:spPr>
      </p:pic>
    </p:spTree>
    <p:extLst>
      <p:ext uri="{BB962C8B-B14F-4D97-AF65-F5344CB8AC3E}">
        <p14:creationId xmlns:p14="http://schemas.microsoft.com/office/powerpoint/2010/main" val="3302206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E1682-E99A-C96A-931B-4E26D810E17A}"/>
              </a:ext>
              <a:ext uri="{C183D7F6-B498-43B3-948B-1728B52AA6E4}">
                <adec:decorative xmlns:adec="http://schemas.microsoft.com/office/drawing/2017/decorative" val="1"/>
              </a:ext>
            </a:extLst>
          </p:cNvPr>
          <p:cNvPicPr>
            <a:picLocks noChangeAspect="1"/>
          </p:cNvPicPr>
          <p:nvPr/>
        </p:nvPicPr>
        <p:blipFill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27142" b="39407"/>
          <a:stretch/>
        </p:blipFill>
        <p:spPr>
          <a:xfrm>
            <a:off x="0" y="0"/>
            <a:ext cx="12192000" cy="6128657"/>
          </a:xfrm>
          <a:prstGeom prst="rect">
            <a:avLst/>
          </a:prstGeom>
        </p:spPr>
      </p:pic>
      <p:pic>
        <p:nvPicPr>
          <p:cNvPr id="4" name="Content Placeholder 3" descr="Word cloud generated from participant responses to question: &quot;What does equity mean to me?&quot; Some of the most common words were &quot;access, &quot;equal,&quot; &quot;needs,&quot; &quot;justice,&quot; &quot;opportunities,&quot; and &quot;thrive&quot; ">
            <a:extLst>
              <a:ext uri="{FF2B5EF4-FFF2-40B4-BE49-F238E27FC236}">
                <a16:creationId xmlns:a16="http://schemas.microsoft.com/office/drawing/2014/main" id="{2DE9C262-40A6-58F3-6F21-0859163929A0}"/>
              </a:ext>
            </a:extLst>
          </p:cNvPr>
          <p:cNvPicPr>
            <a:picLocks noGrp="1" noChangeAspect="1"/>
          </p:cNvPicPr>
          <p:nvPr>
            <p:ph idx="1"/>
          </p:nvPr>
        </p:nvPicPr>
        <p:blipFill>
          <a:blip r:embed="rId5"/>
          <a:stretch>
            <a:fillRect/>
          </a:stretch>
        </p:blipFill>
        <p:spPr>
          <a:xfrm>
            <a:off x="2080846" y="1369911"/>
            <a:ext cx="8030307" cy="4751611"/>
          </a:xfrm>
        </p:spPr>
      </p:pic>
      <p:sp>
        <p:nvSpPr>
          <p:cNvPr id="2" name="Title 1">
            <a:extLst>
              <a:ext uri="{FF2B5EF4-FFF2-40B4-BE49-F238E27FC236}">
                <a16:creationId xmlns:a16="http://schemas.microsoft.com/office/drawing/2014/main" id="{A1D0BA26-8835-101A-F33E-4B0578243B7E}"/>
              </a:ext>
            </a:extLst>
          </p:cNvPr>
          <p:cNvSpPr>
            <a:spLocks noGrp="1"/>
          </p:cNvSpPr>
          <p:nvPr>
            <p:ph type="title"/>
          </p:nvPr>
        </p:nvSpPr>
        <p:spPr>
          <a:xfrm>
            <a:off x="838200" y="-250336"/>
            <a:ext cx="10515600" cy="2380639"/>
          </a:xfrm>
        </p:spPr>
        <p:txBody>
          <a:bodyPr>
            <a:noAutofit/>
          </a:bodyPr>
          <a:lstStyle/>
          <a:p>
            <a:pPr algn="ctr"/>
            <a:r>
              <a:rPr lang="en-US" b="1">
                <a:solidFill>
                  <a:schemeClr val="accent1"/>
                </a:solidFill>
                <a:latin typeface="Avenir Next LT Pro"/>
                <a:cs typeface="Calibri Light"/>
              </a:rPr>
              <a:t>In response to registration question: What does "equity" mean to you?</a:t>
            </a:r>
            <a:endParaRPr lang="en-US" b="1">
              <a:solidFill>
                <a:schemeClr val="accent1"/>
              </a:solidFill>
              <a:latin typeface="Avenir Next LT Pro"/>
              <a:ea typeface="Calibri Light"/>
              <a:cs typeface="Calibri Light"/>
            </a:endParaRPr>
          </a:p>
        </p:txBody>
      </p:sp>
      <p:sp>
        <p:nvSpPr>
          <p:cNvPr id="8" name="TextBox 7">
            <a:extLst>
              <a:ext uri="{FF2B5EF4-FFF2-40B4-BE49-F238E27FC236}">
                <a16:creationId xmlns:a16="http://schemas.microsoft.com/office/drawing/2014/main" id="{9580C66E-BEA0-DB92-9E9F-16E88EC4E27D}"/>
              </a:ext>
            </a:extLst>
          </p:cNvPr>
          <p:cNvSpPr txBox="1"/>
          <p:nvPr/>
        </p:nvSpPr>
        <p:spPr>
          <a:xfrm>
            <a:off x="400538" y="6310923"/>
            <a:ext cx="86653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solidFill>
                  <a:schemeClr val="bg1"/>
                </a:solidFill>
                <a:cs typeface="Calibri"/>
              </a:rPr>
              <a:t>Participants shared answers in advance of event. Word cloud generated from responses.</a:t>
            </a:r>
            <a:endParaRPr lang="en-US" i="1">
              <a:solidFill>
                <a:schemeClr val="bg1"/>
              </a:solidFill>
              <a:cs typeface="Calibri"/>
            </a:endParaRPr>
          </a:p>
        </p:txBody>
      </p:sp>
    </p:spTree>
    <p:extLst>
      <p:ext uri="{BB962C8B-B14F-4D97-AF65-F5344CB8AC3E}">
        <p14:creationId xmlns:p14="http://schemas.microsoft.com/office/powerpoint/2010/main" val="4231778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E1682-E99A-C96A-931B-4E26D810E17A}"/>
              </a:ext>
              <a:ext uri="{C183D7F6-B498-43B3-948B-1728B52AA6E4}">
                <adec:decorative xmlns:adec="http://schemas.microsoft.com/office/drawing/2017/decorative" val="1"/>
              </a:ext>
            </a:extLst>
          </p:cNvPr>
          <p:cNvPicPr>
            <a:picLocks noChangeAspect="1"/>
          </p:cNvPicPr>
          <p:nvPr/>
        </p:nvPicPr>
        <p:blipFill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27142" b="39407"/>
          <a:stretch/>
        </p:blipFill>
        <p:spPr>
          <a:xfrm>
            <a:off x="0" y="0"/>
            <a:ext cx="12192000" cy="6128657"/>
          </a:xfrm>
          <a:prstGeom prst="rect">
            <a:avLst/>
          </a:prstGeom>
        </p:spPr>
      </p:pic>
      <p:sp>
        <p:nvSpPr>
          <p:cNvPr id="2" name="Title 1">
            <a:extLst>
              <a:ext uri="{FF2B5EF4-FFF2-40B4-BE49-F238E27FC236}">
                <a16:creationId xmlns:a16="http://schemas.microsoft.com/office/drawing/2014/main" id="{A1D0BA26-8835-101A-F33E-4B0578243B7E}"/>
              </a:ext>
            </a:extLst>
          </p:cNvPr>
          <p:cNvSpPr>
            <a:spLocks noGrp="1"/>
          </p:cNvSpPr>
          <p:nvPr>
            <p:ph type="title"/>
          </p:nvPr>
        </p:nvSpPr>
        <p:spPr/>
        <p:txBody>
          <a:bodyPr>
            <a:noAutofit/>
          </a:bodyPr>
          <a:lstStyle/>
          <a:p>
            <a:pPr algn="ctr"/>
            <a:r>
              <a:rPr lang="en-US" sz="4800" b="1">
                <a:solidFill>
                  <a:schemeClr val="accent1"/>
                </a:solidFill>
                <a:latin typeface="Avenir Next LT Pro"/>
                <a:ea typeface="Calibri Light"/>
                <a:cs typeface="Calibri Light"/>
              </a:rPr>
              <a:t>Defining "equity" for this community of practice:</a:t>
            </a:r>
          </a:p>
        </p:txBody>
      </p:sp>
      <p:sp>
        <p:nvSpPr>
          <p:cNvPr id="6" name="Content Placeholder 5">
            <a:extLst>
              <a:ext uri="{FF2B5EF4-FFF2-40B4-BE49-F238E27FC236}">
                <a16:creationId xmlns:a16="http://schemas.microsoft.com/office/drawing/2014/main" id="{E6316BC3-F10F-E6D7-A993-1A9AB991C5CC}"/>
              </a:ext>
            </a:extLst>
          </p:cNvPr>
          <p:cNvSpPr>
            <a:spLocks noGrp="1"/>
          </p:cNvSpPr>
          <p:nvPr>
            <p:ph idx="1"/>
          </p:nvPr>
        </p:nvSpPr>
        <p:spPr>
          <a:xfrm>
            <a:off x="268404" y="1728458"/>
            <a:ext cx="2288589" cy="4181810"/>
          </a:xfrm>
          <a:solidFill>
            <a:srgbClr val="A9CBD9"/>
          </a:solidFill>
        </p:spPr>
        <p:txBody>
          <a:bodyPr>
            <a:normAutofit fontScale="77500" lnSpcReduction="20000"/>
          </a:bodyPr>
          <a:lstStyle/>
          <a:p>
            <a:pPr marL="0" indent="0">
              <a:buNone/>
            </a:pPr>
            <a:r>
              <a:rPr lang="en-US"/>
              <a:t>“Everyone gets what they need to have access and opportunity. Those that have been marginalized and oppressed are acknowledged and supported to gain this access and opportunity. Getting what </a:t>
            </a:r>
            <a:r>
              <a:rPr lang="en-US" u="sng"/>
              <a:t>you</a:t>
            </a:r>
            <a:r>
              <a:rPr lang="en-US"/>
              <a:t> want. Voice encouraged. Intersectional identities acknowledged.”</a:t>
            </a:r>
          </a:p>
        </p:txBody>
      </p:sp>
      <p:sp>
        <p:nvSpPr>
          <p:cNvPr id="7" name="Content Placeholder 5">
            <a:extLst>
              <a:ext uri="{FF2B5EF4-FFF2-40B4-BE49-F238E27FC236}">
                <a16:creationId xmlns:a16="http://schemas.microsoft.com/office/drawing/2014/main" id="{BAF43F09-3807-95A6-7D7F-B3321E43F0A3}"/>
              </a:ext>
            </a:extLst>
          </p:cNvPr>
          <p:cNvSpPr txBox="1">
            <a:spLocks/>
          </p:cNvSpPr>
          <p:nvPr/>
        </p:nvSpPr>
        <p:spPr>
          <a:xfrm>
            <a:off x="2688020" y="2054634"/>
            <a:ext cx="2288589" cy="3529458"/>
          </a:xfrm>
          <a:prstGeom prst="rect">
            <a:avLst/>
          </a:prstGeom>
          <a:solidFill>
            <a:srgbClr val="A9C199"/>
          </a:solidFill>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“Everybody for the next seven generations and beyond has access to power, opportunities, and resources to flourish. With acknowledgement and validation comes belonging. We cannot have equity without justice.”</a:t>
            </a:r>
          </a:p>
        </p:txBody>
      </p:sp>
      <p:sp>
        <p:nvSpPr>
          <p:cNvPr id="8" name="Content Placeholder 5">
            <a:extLst>
              <a:ext uri="{FF2B5EF4-FFF2-40B4-BE49-F238E27FC236}">
                <a16:creationId xmlns:a16="http://schemas.microsoft.com/office/drawing/2014/main" id="{A038F4C4-0416-A493-7784-5669DAD73938}"/>
              </a:ext>
            </a:extLst>
          </p:cNvPr>
          <p:cNvSpPr txBox="1">
            <a:spLocks/>
          </p:cNvSpPr>
          <p:nvPr/>
        </p:nvSpPr>
        <p:spPr>
          <a:xfrm>
            <a:off x="5114604" y="2054634"/>
            <a:ext cx="2148398" cy="3529458"/>
          </a:xfrm>
          <a:prstGeom prst="rect">
            <a:avLst/>
          </a:prstGeom>
          <a:solidFill>
            <a:srgbClr val="A9CBD9"/>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a:t>“Equity- when we are aware of differences, which result in having a community that has what they need to thrive, reduces barriers to medical services.”</a:t>
            </a:r>
          </a:p>
        </p:txBody>
      </p:sp>
      <p:sp>
        <p:nvSpPr>
          <p:cNvPr id="9" name="Content Placeholder 5">
            <a:extLst>
              <a:ext uri="{FF2B5EF4-FFF2-40B4-BE49-F238E27FC236}">
                <a16:creationId xmlns:a16="http://schemas.microsoft.com/office/drawing/2014/main" id="{671112DC-03E7-1DB7-6657-DFF6D4CF95CB}"/>
              </a:ext>
            </a:extLst>
          </p:cNvPr>
          <p:cNvSpPr txBox="1">
            <a:spLocks/>
          </p:cNvSpPr>
          <p:nvPr/>
        </p:nvSpPr>
        <p:spPr>
          <a:xfrm>
            <a:off x="7473736" y="2054634"/>
            <a:ext cx="2148398" cy="3529458"/>
          </a:xfrm>
          <a:prstGeom prst="rect">
            <a:avLst/>
          </a:prstGeom>
          <a:solidFill>
            <a:srgbClr val="A9C199"/>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a:t>“Equity- taking a holistic approach, equity is being treated fairly, and having the same opportunity to have resources and support with inclusion needed to thrive.”</a:t>
            </a:r>
          </a:p>
        </p:txBody>
      </p:sp>
      <p:sp>
        <p:nvSpPr>
          <p:cNvPr id="10" name="Content Placeholder 5">
            <a:extLst>
              <a:ext uri="{FF2B5EF4-FFF2-40B4-BE49-F238E27FC236}">
                <a16:creationId xmlns:a16="http://schemas.microsoft.com/office/drawing/2014/main" id="{D66F2762-6B98-F93A-E523-D6B8CE7DE2FE}"/>
              </a:ext>
            </a:extLst>
          </p:cNvPr>
          <p:cNvSpPr txBox="1">
            <a:spLocks/>
          </p:cNvSpPr>
          <p:nvPr/>
        </p:nvSpPr>
        <p:spPr>
          <a:xfrm>
            <a:off x="9753161" y="2054634"/>
            <a:ext cx="2148398" cy="2578331"/>
          </a:xfrm>
          <a:prstGeom prst="rect">
            <a:avLst/>
          </a:prstGeom>
          <a:solidFill>
            <a:srgbClr val="A9CBD9"/>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a:t>“Equity- a process that restructures power imbalance to grant access so people are empowered to thrive.”</a:t>
            </a:r>
          </a:p>
        </p:txBody>
      </p:sp>
      <p:sp>
        <p:nvSpPr>
          <p:cNvPr id="3" name="TextBox 2">
            <a:extLst>
              <a:ext uri="{FF2B5EF4-FFF2-40B4-BE49-F238E27FC236}">
                <a16:creationId xmlns:a16="http://schemas.microsoft.com/office/drawing/2014/main" id="{A434441A-3ED8-E404-62C6-F198901D2789}"/>
              </a:ext>
            </a:extLst>
          </p:cNvPr>
          <p:cNvSpPr txBox="1"/>
          <p:nvPr/>
        </p:nvSpPr>
        <p:spPr>
          <a:xfrm>
            <a:off x="449384" y="6262077"/>
            <a:ext cx="9368692" cy="3712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a:solidFill>
                  <a:schemeClr val="bg1"/>
                </a:solidFill>
                <a:cs typeface="Calibri"/>
              </a:rPr>
              <a:t>Responses gathered from small groups during event.</a:t>
            </a:r>
            <a:endParaRPr lang="en-US" b="1">
              <a:solidFill>
                <a:schemeClr val="bg1"/>
              </a:solidFill>
              <a:cs typeface="Calibri"/>
            </a:endParaRPr>
          </a:p>
        </p:txBody>
      </p:sp>
    </p:spTree>
    <p:extLst>
      <p:ext uri="{BB962C8B-B14F-4D97-AF65-F5344CB8AC3E}">
        <p14:creationId xmlns:p14="http://schemas.microsoft.com/office/powerpoint/2010/main" val="2469428932"/>
      </p:ext>
    </p:extLst>
  </p:cSld>
  <p:clrMapOvr>
    <a:masterClrMapping/>
  </p:clrMapOvr>
</p:sld>
</file>

<file path=ppt/theme/theme1.xml><?xml version="1.0" encoding="utf-8"?>
<a:theme xmlns:a="http://schemas.openxmlformats.org/drawingml/2006/main" name="OCH Head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CH">
      <a:dk1>
        <a:sysClr val="windowText" lastClr="000000"/>
      </a:dk1>
      <a:lt1>
        <a:sysClr val="window" lastClr="FFFFFF"/>
      </a:lt1>
      <a:dk2>
        <a:srgbClr val="001E2E"/>
      </a:dk2>
      <a:lt2>
        <a:srgbClr val="BCE3F7"/>
      </a:lt2>
      <a:accent1>
        <a:srgbClr val="0071A6"/>
      </a:accent1>
      <a:accent2>
        <a:srgbClr val="193038"/>
      </a:accent2>
      <a:accent3>
        <a:srgbClr val="375F66"/>
      </a:accent3>
      <a:accent4>
        <a:srgbClr val="779A9E"/>
      </a:accent4>
      <a:accent5>
        <a:srgbClr val="618650"/>
      </a:accent5>
      <a:accent6>
        <a:srgbClr val="BFBFBF"/>
      </a:accent6>
      <a:hlink>
        <a:srgbClr val="A5A5A5"/>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TotalTime>
  <Words>1438</Words>
  <Application>Microsoft Office PowerPoint</Application>
  <PresentationFormat>Widescreen</PresentationFormat>
  <Paragraphs>181</Paragraphs>
  <Slides>19</Slides>
  <Notes>19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19</vt:i4>
      </vt:variant>
    </vt:vector>
  </HeadingPairs>
  <TitlesOfParts>
    <vt:vector size="31" baseType="lpstr">
      <vt:lpstr>Aharoni</vt:lpstr>
      <vt:lpstr>Arial</vt:lpstr>
      <vt:lpstr>Avenir Next LT Pro</vt:lpstr>
      <vt:lpstr>Avenir Next LT Pro Light</vt:lpstr>
      <vt:lpstr>Calibri</vt:lpstr>
      <vt:lpstr>Calibri Light</vt:lpstr>
      <vt:lpstr>Georgia Pro</vt:lpstr>
      <vt:lpstr>Khmer UI</vt:lpstr>
      <vt:lpstr>Wingdings</vt:lpstr>
      <vt:lpstr>OCH Header</vt:lpstr>
      <vt:lpstr>1_Office Theme</vt:lpstr>
      <vt:lpstr>Office Theme</vt:lpstr>
      <vt:lpstr>Olympic Region  Equity Community of Practice October 31, 2023</vt:lpstr>
      <vt:lpstr>Purpose</vt:lpstr>
      <vt:lpstr>Objectives</vt:lpstr>
      <vt:lpstr>Norms</vt:lpstr>
      <vt:lpstr>Norms -continued</vt:lpstr>
      <vt:lpstr>"Equality" or "Equity"?</vt:lpstr>
      <vt:lpstr>"Equality" or "Equity"? -continued</vt:lpstr>
      <vt:lpstr>In response to registration question: What does "equity" mean to you?</vt:lpstr>
      <vt:lpstr>Defining "equity" for this community of practice:</vt:lpstr>
      <vt:lpstr>TRIZ- the Power of Creative Destruction</vt:lpstr>
      <vt:lpstr>TRIZ- the Power of Creative Destruction -continued</vt:lpstr>
      <vt:lpstr>What is the value of a "Community of Practice“ for the participant?</vt:lpstr>
      <vt:lpstr>What is the value of a "Community of Practice“ for community partners?</vt:lpstr>
      <vt:lpstr>What are the functions of a  "Community of Practice"?</vt:lpstr>
      <vt:lpstr>What are the success factors of a "Community of Practice"?</vt:lpstr>
      <vt:lpstr>What are the success factors for  Olympic Region Equity Community of Practice?</vt:lpstr>
      <vt:lpstr>Final Reflections</vt:lpstr>
      <vt:lpstr>Join us!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Yvonne Owyen</dc:creator>
  <cp:lastModifiedBy>Yvonne Owyen</cp:lastModifiedBy>
  <cp:revision>4</cp:revision>
  <dcterms:created xsi:type="dcterms:W3CDTF">2023-10-31T22:52:48Z</dcterms:created>
  <dcterms:modified xsi:type="dcterms:W3CDTF">2023-11-07T16:21:33Z</dcterms:modified>
</cp:coreProperties>
</file>